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461" r:id="rId2"/>
    <p:sldId id="418" r:id="rId3"/>
    <p:sldId id="330" r:id="rId4"/>
    <p:sldId id="488" r:id="rId5"/>
    <p:sldId id="454" r:id="rId6"/>
    <p:sldId id="462" r:id="rId7"/>
    <p:sldId id="490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2" r:id="rId17"/>
    <p:sldId id="501" r:id="rId18"/>
    <p:sldId id="503" r:id="rId19"/>
    <p:sldId id="487" r:id="rId20"/>
    <p:sldId id="504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  <p:embeddedFont>
      <p:font typeface="Montserrat" panose="020B0604020202020204" charset="-52"/>
      <p:regular r:id="rId30"/>
      <p:bold r:id="rId31"/>
      <p:italic r:id="rId32"/>
      <p:boldItalic r:id="rId33"/>
    </p:embeddedFont>
    <p:embeddedFont>
      <p:font typeface="Montserrat SemiBold" panose="020B0604020202020204" charset="-52"/>
      <p:bold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A7"/>
    <a:srgbClr val="FED2D3"/>
    <a:srgbClr val="203889"/>
    <a:srgbClr val="001C70"/>
    <a:srgbClr val="A50021"/>
    <a:srgbClr val="010100"/>
    <a:srgbClr val="000312"/>
    <a:srgbClr val="CC16B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404" autoAdjust="0"/>
  </p:normalViewPr>
  <p:slideViewPr>
    <p:cSldViewPr snapToGrid="0">
      <p:cViewPr varScale="1">
        <p:scale>
          <a:sx n="99" d="100"/>
          <a:sy n="99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D6496-6E51-4B45-9959-652C87BE74A6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5B4F-F5ED-49BB-B9B7-34478DB3D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0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Справочное подготовить информацию о других грантах в рамках </a:t>
            </a:r>
            <a:r>
              <a:rPr lang="ru-RU" dirty="0" err="1"/>
              <a:t>фед</a:t>
            </a:r>
            <a:r>
              <a:rPr lang="ru-RU" dirty="0"/>
              <a:t> проекта. Указать ключевые характеристики участия в них (объём средств, требования по софинансированию, перечень победителей и полученные ими суммы).</a:t>
            </a:r>
          </a:p>
          <a:p>
            <a:r>
              <a:rPr lang="ru-RU" dirty="0"/>
              <a:t>Можно о них сказать, но уметь аргументировать причины НЕ участия, но вместе с этим сказать, что важно знать о них, так как в следующие годы они же будут продолжаться –можно готовиться к участию. </a:t>
            </a:r>
          </a:p>
          <a:p>
            <a:endParaRPr lang="ru-RU" dirty="0"/>
          </a:p>
          <a:p>
            <a:r>
              <a:rPr lang="ru-RU" dirty="0"/>
              <a:t>По всем конкурсам срок подачи заявок был </a:t>
            </a:r>
            <a:r>
              <a:rPr lang="ru-RU" b="0" i="0" dirty="0">
                <a:solidFill>
                  <a:srgbClr val="262626"/>
                </a:solidFill>
                <a:effectLst/>
                <a:latin typeface="Inter"/>
              </a:rPr>
              <a:t>до 23.03.2025</a:t>
            </a:r>
            <a:endParaRPr lang="en-US" b="0" i="0" dirty="0">
              <a:solidFill>
                <a:srgbClr val="262626"/>
              </a:solidFill>
              <a:effectLst/>
              <a:latin typeface="Inter"/>
            </a:endParaRPr>
          </a:p>
          <a:p>
            <a:endParaRPr lang="ru-RU" b="0" i="0" dirty="0">
              <a:solidFill>
                <a:srgbClr val="262626"/>
              </a:solidFill>
              <a:effectLst/>
              <a:latin typeface="Inter"/>
            </a:endParaRPr>
          </a:p>
          <a:p>
            <a:r>
              <a:rPr lang="en-US" b="1" i="0" dirty="0">
                <a:solidFill>
                  <a:srgbClr val="262626"/>
                </a:solidFill>
                <a:effectLst/>
                <a:latin typeface="Inter"/>
              </a:rPr>
              <a:t>*</a:t>
            </a:r>
            <a:r>
              <a:rPr lang="ru-RU" b="1" i="0" dirty="0">
                <a:solidFill>
                  <a:srgbClr val="262626"/>
                </a:solidFill>
                <a:effectLst/>
                <a:latin typeface="Inter"/>
              </a:rPr>
              <a:t>Научно-исследовательский</a:t>
            </a:r>
            <a:r>
              <a:rPr lang="en-US" b="1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ru-RU" b="1" i="0" dirty="0">
                <a:solidFill>
                  <a:srgbClr val="262626"/>
                </a:solidFill>
                <a:effectLst/>
                <a:latin typeface="Inter"/>
              </a:rPr>
              <a:t>автомобильный и</a:t>
            </a:r>
            <a:r>
              <a:rPr lang="en-US" b="1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ru-RU" b="1" i="0" dirty="0">
                <a:solidFill>
                  <a:srgbClr val="262626"/>
                </a:solidFill>
                <a:effectLst/>
                <a:latin typeface="Inter"/>
              </a:rPr>
              <a:t>автомоторный институт</a:t>
            </a:r>
            <a:endParaRPr lang="ru-RU" b="0" i="0" dirty="0">
              <a:solidFill>
                <a:srgbClr val="262626"/>
              </a:solidFill>
              <a:effectLst/>
              <a:latin typeface="Inter"/>
            </a:endParaRPr>
          </a:p>
          <a:p>
            <a:r>
              <a:rPr lang="en-US" b="1" i="0" dirty="0">
                <a:effectLst/>
                <a:latin typeface="YS Text"/>
              </a:rPr>
              <a:t>**</a:t>
            </a:r>
            <a:r>
              <a:rPr lang="ru-RU" b="1" i="0" dirty="0">
                <a:effectLst/>
                <a:latin typeface="YS Text"/>
              </a:rPr>
              <a:t>Пермский национальный исследовательский политехнический университет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5B4F-F5ED-49BB-B9B7-34478DB3DE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1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33333"/>
                </a:solidFill>
                <a:latin typeface="Montserrat" panose="00000500000000000000" pitchFamily="2" charset="-52"/>
              </a:rPr>
              <a:t>Проработка совместно с АО «УЗГА» вопроса создания на базе </a:t>
            </a:r>
            <a:r>
              <a:rPr lang="ru-RU" sz="1200" dirty="0" err="1">
                <a:solidFill>
                  <a:srgbClr val="333333"/>
                </a:solidFill>
                <a:latin typeface="Montserrat" panose="00000500000000000000" pitchFamily="2" charset="-52"/>
              </a:rPr>
              <a:t>УрФУ</a:t>
            </a:r>
            <a:r>
              <a:rPr lang="ru-RU" sz="1200" dirty="0">
                <a:solidFill>
                  <a:srgbClr val="333333"/>
                </a:solidFill>
                <a:latin typeface="Montserrat" panose="00000500000000000000" pitchFamily="2" charset="-52"/>
              </a:rPr>
              <a:t> учебной лаборатории проектирования и сборки летательных аппаратов.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F5B4F-F5ED-49BB-B9B7-34478DB3DE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2022 году рынок металлообрабатывающего оборудования в нашей стране подвергся сильнейшим шокам. Так, во-первых, в условиях введенных санкций были ограничены поставки станкостроительной продукции из недружественных стран, которые ранее обеспечивали порядка 70% объема ввозимого в нашу страну оборудования; во-вторых, были остановлены технологическое сотрудничество и производственная деятельность со стороны ряда зарубежных компаний, игравших значимую роль в российском станкостроении (DMG-MORI, </a:t>
            </a:r>
            <a:r>
              <a:rPr lang="ru-RU" dirty="0" err="1" smtClean="0"/>
              <a:t>Okuma</a:t>
            </a:r>
            <a:r>
              <a:rPr lang="ru-RU" dirty="0" smtClean="0"/>
              <a:t> и др.); в-третьих, были прекращены прямые поставки комплектующих изделий, традиционно используемых в отечественном станкостроении (устройства ЧПУ – </a:t>
            </a:r>
            <a:r>
              <a:rPr lang="ru-RU" dirty="0" err="1" smtClean="0"/>
              <a:t>Fanuc</a:t>
            </a:r>
            <a:r>
              <a:rPr lang="ru-RU" dirty="0" smtClean="0"/>
              <a:t> (Япония), </a:t>
            </a:r>
            <a:r>
              <a:rPr lang="ru-RU" dirty="0" err="1" smtClean="0"/>
              <a:t>Siemens</a:t>
            </a:r>
            <a:r>
              <a:rPr lang="ru-RU" dirty="0" smtClean="0"/>
              <a:t> (Германия); ШВП – THK (Япония), KSK (Чехия), </a:t>
            </a:r>
            <a:r>
              <a:rPr lang="ru-RU" dirty="0" err="1" smtClean="0"/>
              <a:t>Rexroth</a:t>
            </a:r>
            <a:r>
              <a:rPr lang="ru-RU" dirty="0" smtClean="0"/>
              <a:t> (Германия) и т.д.); в-четвертых, в контексте проведения специальной военной операции, а также начала масштабных проектов переоснащения машиностроительных производств гражданского сектора произошел значительный рост спроса на металлообрабатывающее оборудование;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EC0D7-8F8E-4A21-92CB-AEA1E93F98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0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2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Group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3274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1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8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0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5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7141-2722-4DB0-B6FD-AF771706C4B9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117B-4286-4423-AE5E-5E37EF59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0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HR_Perezagruzka/63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t.me/HR_Perezagruzka/63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3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openxmlformats.org/officeDocument/2006/relationships/image" Target="../media/image16.emf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microsoft.com/office/2007/relationships/hdphoto" Target="../media/hdphoto2.wdp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312"/>
        </a:solidFill>
        <a:effectLst/>
      </p:bgPr>
    </p:bg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 idx="4294967295"/>
          </p:nvPr>
        </p:nvSpPr>
        <p:spPr>
          <a:xfrm>
            <a:off x="1132152" y="1569321"/>
            <a:ext cx="10283918" cy="29428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/>
            <a:lvl1pPr lvl="0"/>
          </a:lstStyle>
          <a:p>
            <a:r>
              <a:rPr lang="ru-RU" sz="4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Подготовка кадров </a:t>
            </a:r>
            <a:r>
              <a:rPr lang="en-US" sz="4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4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для сферы производства средств производства и автоматизации. </a:t>
            </a:r>
            <a:r>
              <a:rPr lang="en-US" sz="4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40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Цели и задачи на 2025 год</a:t>
            </a:r>
            <a:endParaRPr sz="4000" dirty="0">
              <a:solidFill>
                <a:srgbClr val="FFC00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ubTitle" idx="4294967295"/>
          </p:nvPr>
        </p:nvSpPr>
        <p:spPr>
          <a:xfrm>
            <a:off x="1132152" y="5170913"/>
            <a:ext cx="6807473" cy="10230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defPPr/>
            <a:lvl1pPr lvl="0"/>
          </a:lstStyle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Наталья Андрейченко</a:t>
            </a:r>
            <a:r>
              <a:rPr lang="en-US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4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Проректор по развитию магистратуры</a:t>
            </a:r>
            <a:endParaRPr sz="1600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97885-7DF3-4C3F-9887-2E606CBC2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959178" y="194160"/>
            <a:ext cx="1969218" cy="10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Описание модулей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323" y="127648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Модуль </a:t>
            </a:r>
            <a:r>
              <a:rPr lang="ru-RU" sz="1600" b="1" dirty="0" smtClean="0">
                <a:latin typeface="Montserrat" panose="00000500000000000000" pitchFamily="2" charset="-52"/>
              </a:rPr>
              <a:t>3. </a:t>
            </a:r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dirty="0">
                <a:latin typeface="Montserrat" panose="00000500000000000000" pitchFamily="2" charset="-52"/>
              </a:rPr>
              <a:t>Оптимизация производственных процессов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323" y="3909278"/>
            <a:ext cx="65146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Компетенции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, получаемые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при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прохождении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модуля: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lvl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Знать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технологические схемы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механосборочного цеха тяжелого машиностроения;</a:t>
            </a:r>
          </a:p>
          <a:p>
            <a:pPr lvl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Определять: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эффективность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технологической подготовки производства на участках изготовления деталей и узлов тяжелого машиностроения;</a:t>
            </a:r>
          </a:p>
          <a:p>
            <a:pPr lvl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Анализировать: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программу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выпуска участков изготовления деталей и узлов тяжелого машиностроения</a:t>
            </a:r>
            <a:endParaRPr lang="ru-RU" sz="1200" b="1" dirty="0" smtClean="0">
              <a:latin typeface="Montserrat" panose="00000500000000000000" pitchFamily="2" charset="-52"/>
            </a:endParaRPr>
          </a:p>
          <a:p>
            <a:endParaRPr lang="ru-RU" sz="1200" b="1" dirty="0" smtClean="0">
              <a:latin typeface="Montserrat" panose="00000500000000000000" pitchFamily="2" charset="-52"/>
              <a:ea typeface="Arial"/>
              <a:cs typeface="Arial"/>
            </a:endParaRPr>
          </a:p>
          <a:p>
            <a:r>
              <a:rPr lang="ru-RU" sz="1200" b="1" dirty="0" smtClean="0">
                <a:latin typeface="Montserrat" panose="00000500000000000000" pitchFamily="2" charset="-52"/>
                <a:ea typeface="Arial"/>
                <a:cs typeface="Arial"/>
              </a:rPr>
              <a:t>Сфера </a:t>
            </a:r>
            <a:r>
              <a:rPr lang="ru-RU" sz="1200" b="1" dirty="0">
                <a:latin typeface="Montserrat" panose="00000500000000000000" pitchFamily="2" charset="-52"/>
                <a:ea typeface="Arial"/>
                <a:cs typeface="Arial"/>
              </a:rPr>
              <a:t>применения:</a:t>
            </a:r>
          </a:p>
          <a:p>
            <a:pPr algn="just"/>
            <a:r>
              <a:rPr lang="ru-RU" sz="1200" dirty="0">
                <a:latin typeface="Montserrat" panose="00000500000000000000" pitchFamily="2" charset="-52"/>
                <a:ea typeface="Arial"/>
                <a:cs typeface="Arial"/>
              </a:rPr>
              <a:t>Модуль дополняет компетенции, приобретаемые в рамках основной образовательной программы высшего образования, формируя навыки оптимизации производственных процессов в тяжелом машиностроении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88646" y="3751178"/>
            <a:ext cx="4528645" cy="2787853"/>
            <a:chOff x="6863255" y="3359587"/>
            <a:chExt cx="4528645" cy="2787853"/>
          </a:xfrm>
        </p:grpSpPr>
        <p:sp>
          <p:nvSpPr>
            <p:cNvPr id="20" name="Shape 67">
              <a:extLst>
                <a:ext uri="{FF2B5EF4-FFF2-40B4-BE49-F238E27FC236}">
                  <a16:creationId xmlns:a16="http://schemas.microsoft.com/office/drawing/2014/main" id="{2FFD2D8D-960B-0994-BC12-F6620EBB6695}"/>
                </a:ext>
              </a:extLst>
            </p:cNvPr>
            <p:cNvSpPr txBox="1"/>
            <p:nvPr/>
          </p:nvSpPr>
          <p:spPr>
            <a:xfrm>
              <a:off x="7576246" y="4325051"/>
              <a:ext cx="3753907" cy="100130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>
                <a:lnSpc>
                  <a:spcPct val="90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253</a:t>
              </a:r>
              <a:r>
                <a:rPr sz="1200" dirty="0" smtClean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студентов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,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прошедших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обучение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b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</a:b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базовой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ООП</a:t>
              </a:r>
              <a:r>
                <a:rPr lang="ru-RU" sz="1200" dirty="0">
                  <a:latin typeface="Montserrat" panose="00000500000000000000" pitchFamily="2" charset="-52"/>
                  <a:ea typeface="Arial"/>
                  <a:cs typeface="Arial"/>
                </a:rPr>
                <a:t> за последние 5 лет</a:t>
              </a:r>
              <a:endParaRPr sz="1200" dirty="0">
                <a:latin typeface="Montserrat" panose="00000500000000000000" pitchFamily="2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9</a:t>
              </a:r>
              <a:r>
                <a:rPr sz="1200" dirty="0">
                  <a:solidFill>
                    <a:srgbClr val="203889"/>
                  </a:solidFill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лет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,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на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протяжении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которых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в ООВО </a:t>
              </a:r>
              <a:r>
                <a:rPr lang="ru-RU" sz="1200" dirty="0" smtClean="0">
                  <a:latin typeface="Montserrat" panose="00000500000000000000" pitchFamily="2" charset="-52"/>
                  <a:ea typeface="Arial"/>
                  <a:cs typeface="Arial"/>
                </a:rPr>
                <a:t/>
              </a:r>
              <a:br>
                <a:rPr lang="ru-RU" sz="1200" dirty="0" smtClean="0">
                  <a:latin typeface="Montserrat" panose="00000500000000000000" pitchFamily="2" charset="-52"/>
                  <a:ea typeface="Arial"/>
                  <a:cs typeface="Arial"/>
                </a:rPr>
              </a:br>
              <a:r>
                <a:rPr sz="1200" dirty="0" err="1" smtClean="0">
                  <a:latin typeface="Montserrat" panose="00000500000000000000" pitchFamily="2" charset="-52"/>
                  <a:ea typeface="Arial"/>
                  <a:cs typeface="Arial"/>
                </a:rPr>
                <a:t>проходила</a:t>
              </a:r>
              <a:r>
                <a:rPr sz="1200" dirty="0" smtClean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подготовка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базовой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ООП</a:t>
              </a:r>
            </a:p>
          </p:txBody>
        </p:sp>
        <p:sp>
          <p:nvSpPr>
            <p:cNvPr id="12" name="Shape 72"/>
            <p:cNvSpPr/>
            <p:nvPr/>
          </p:nvSpPr>
          <p:spPr>
            <a:xfrm>
              <a:off x="6863255" y="3359587"/>
              <a:ext cx="4528645" cy="2787853"/>
            </a:xfrm>
            <a:prstGeom prst="roundRect">
              <a:avLst>
                <a:gd name="adj" fmla="val 1239"/>
              </a:avLst>
            </a:prstGeom>
            <a:noFill/>
            <a:ln w="9525">
              <a:solidFill>
                <a:srgbClr val="6491F0"/>
              </a:solidFill>
              <a:prstDash val="solid"/>
            </a:ln>
          </p:spPr>
          <p:txBody>
            <a:bodyPr lIns="121920" tIns="60960" rIns="121920" bIns="60960" anchor="ctr"/>
            <a:lstStyle/>
            <a:p>
              <a:pPr algn="ctr"/>
              <a:endParaRPr lang="ru-RU" sz="1200">
                <a:solidFill>
                  <a:schemeClr val="lt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34725" y="3951395"/>
              <a:ext cx="43954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Энергетическое машиностроение </a:t>
              </a:r>
            </a:p>
          </p:txBody>
        </p:sp>
        <p:sp>
          <p:nvSpPr>
            <p:cNvPr id="14" name="Shape 60"/>
            <p:cNvSpPr/>
            <p:nvPr/>
          </p:nvSpPr>
          <p:spPr>
            <a:xfrm>
              <a:off x="6934722" y="3440282"/>
              <a:ext cx="4395431" cy="445536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Модуль используется при модернизации образовательной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программы (ОП):</a:t>
              </a:r>
              <a:endPara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16" name="Shape 60"/>
            <p:cNvSpPr/>
            <p:nvPr/>
          </p:nvSpPr>
          <p:spPr>
            <a:xfrm>
              <a:off x="6934723" y="5574032"/>
              <a:ext cx="4395430" cy="283888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Должности, </a:t>
              </a: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специальности: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934724" y="5870441"/>
              <a:ext cx="43954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Montserrat" panose="00000500000000000000" pitchFamily="2" charset="-52"/>
                </a:rPr>
                <a:t>инженер-энергетик</a:t>
              </a:r>
              <a:endParaRPr lang="ru-RU" sz="1200" dirty="0">
                <a:latin typeface="Montserrat" panose="00000500000000000000" pitchFamily="2" charset="-52"/>
              </a:endParaRPr>
            </a:p>
          </p:txBody>
        </p:sp>
        <p:pic>
          <p:nvPicPr>
            <p:cNvPr id="22" name="Picture 74">
              <a:extLst>
                <a:ext uri="{FF2B5EF4-FFF2-40B4-BE49-F238E27FC236}">
                  <a16:creationId xmlns:a16="http://schemas.microsoft.com/office/drawing/2014/main" id="{3ED91768-27F6-F9CD-85DD-53DADFDD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7202631" y="4360005"/>
              <a:ext cx="360000" cy="360000"/>
            </a:xfrm>
            <a:prstGeom prst="rect">
              <a:avLst/>
            </a:prstGeom>
          </p:spPr>
        </p:pic>
        <p:pic>
          <p:nvPicPr>
            <p:cNvPr id="23" name="Picture 78">
              <a:extLst>
                <a:ext uri="{FF2B5EF4-FFF2-40B4-BE49-F238E27FC236}">
                  <a16:creationId xmlns:a16="http://schemas.microsoft.com/office/drawing/2014/main" id="{2B5C86E7-90C5-8759-C244-A3949DB14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>
              <a:off x="7216786" y="4860167"/>
              <a:ext cx="331690" cy="360000"/>
            </a:xfrm>
            <a:prstGeom prst="rect">
              <a:avLst/>
            </a:prstGeom>
          </p:spPr>
        </p:pic>
      </p:grpSp>
      <p:pic>
        <p:nvPicPr>
          <p:cNvPr id="27" name="Picture 5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p:blipFill>
        <p:spPr>
          <a:xfrm>
            <a:off x="4326233" y="2493815"/>
            <a:ext cx="350080" cy="360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248754" y="2866594"/>
            <a:ext cx="156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предполагаемых </a:t>
            </a:r>
            <a:b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обучающихся</a:t>
            </a:r>
            <a:endParaRPr lang="ru-RU" sz="1200" dirty="0">
              <a:solidFill>
                <a:srgbClr val="203889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6313" y="2442283"/>
            <a:ext cx="496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2400" b="1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15</a:t>
            </a:r>
            <a:endParaRPr lang="ru-RU" sz="2400" b="1" dirty="0">
              <a:solidFill>
                <a:srgbClr val="203889"/>
              </a:solidFill>
              <a:latin typeface="Montserrat" panose="00000500000000000000" pitchFamily="2" charset="-52"/>
              <a:ea typeface="Arial Black"/>
              <a:cs typeface="Arial Black"/>
            </a:endParaRPr>
          </a:p>
        </p:txBody>
      </p:sp>
      <p:pic>
        <p:nvPicPr>
          <p:cNvPr id="3074" name="Picture 2" descr="Picture background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" y="2021271"/>
            <a:ext cx="334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Описание модулей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323" y="127648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Модуль </a:t>
            </a:r>
            <a:r>
              <a:rPr lang="ru-RU" sz="1600" b="1" dirty="0" smtClean="0">
                <a:latin typeface="Montserrat" panose="00000500000000000000" pitchFamily="2" charset="-52"/>
              </a:rPr>
              <a:t>4. </a:t>
            </a:r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dirty="0" smtClean="0">
                <a:latin typeface="Montserrat" panose="00000500000000000000" pitchFamily="2" charset="-52"/>
              </a:rPr>
              <a:t>Системная аналитика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322" y="4230707"/>
            <a:ext cx="6577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Компетенции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, получаемые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при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прохождении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модуля: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lvl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Осуществлять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: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логическое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проектирование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системы;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сопровождение испытаний развернутой подсистемы или очереди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системы 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соответствие разработанным требованиям к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подсистеме;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lvl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Разрабатывать: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технические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решения по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системе.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lvl="0"/>
            <a:endParaRPr lang="ru-RU" sz="1200" b="1" dirty="0" smtClean="0">
              <a:latin typeface="Montserrat" panose="00000500000000000000" pitchFamily="2" charset="-52"/>
              <a:ea typeface="Arial"/>
              <a:cs typeface="Arial"/>
            </a:endParaRPr>
          </a:p>
          <a:p>
            <a:r>
              <a:rPr lang="ru-RU" sz="1200" b="1" dirty="0" smtClean="0">
                <a:latin typeface="Montserrat" panose="00000500000000000000" pitchFamily="2" charset="-52"/>
                <a:ea typeface="Arial"/>
                <a:cs typeface="Arial"/>
              </a:rPr>
              <a:t>Сфера </a:t>
            </a:r>
            <a:r>
              <a:rPr lang="ru-RU" sz="1200" b="1" dirty="0">
                <a:latin typeface="Montserrat" panose="00000500000000000000" pitchFamily="2" charset="-52"/>
                <a:ea typeface="Arial"/>
                <a:cs typeface="Arial"/>
              </a:rPr>
              <a:t>применения:</a:t>
            </a:r>
          </a:p>
          <a:p>
            <a:pPr algn="just"/>
            <a:r>
              <a:rPr lang="ru-RU" sz="1200" dirty="0">
                <a:latin typeface="Montserrat" panose="00000500000000000000" pitchFamily="2" charset="-52"/>
                <a:ea typeface="Arial"/>
                <a:cs typeface="Arial"/>
              </a:rPr>
              <a:t>В процессе обучения студенты осваивают методы анализа, проектирования </a:t>
            </a:r>
            <a: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  <a:t/>
            </a:r>
            <a:b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</a:br>
            <a: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  <a:t>и </a:t>
            </a:r>
            <a:r>
              <a:rPr lang="ru-RU" sz="1200" dirty="0">
                <a:latin typeface="Montserrat" panose="00000500000000000000" pitchFamily="2" charset="-52"/>
                <a:ea typeface="Arial"/>
                <a:cs typeface="Arial"/>
              </a:rPr>
              <a:t>управления сложными системами, что позволяет им эффективно решать задачи в области инноваций, научно-технологического развития и </a:t>
            </a:r>
            <a: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  <a:t>управления</a:t>
            </a:r>
            <a:endParaRPr lang="ru-RU" sz="1200" dirty="0">
              <a:latin typeface="Montserrat" panose="00000500000000000000" pitchFamily="2" charset="-52"/>
              <a:ea typeface="Arial"/>
              <a:cs typeface="Arial"/>
            </a:endParaRPr>
          </a:p>
        </p:txBody>
      </p:sp>
      <p:pic>
        <p:nvPicPr>
          <p:cNvPr id="27" name="Picture 5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p:blipFill>
        <p:spPr>
          <a:xfrm>
            <a:off x="4326233" y="2493815"/>
            <a:ext cx="350080" cy="360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248754" y="2866594"/>
            <a:ext cx="156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предполагаемых </a:t>
            </a:r>
            <a:b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обучающихся</a:t>
            </a:r>
            <a:endParaRPr lang="ru-RU" sz="1200" dirty="0">
              <a:solidFill>
                <a:srgbClr val="203889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6313" y="2442283"/>
            <a:ext cx="599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2400" b="1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25</a:t>
            </a:r>
            <a:endParaRPr lang="ru-RU" sz="2400" b="1" dirty="0">
              <a:solidFill>
                <a:srgbClr val="203889"/>
              </a:solidFill>
              <a:latin typeface="Montserrat" panose="00000500000000000000" pitchFamily="2" charset="-52"/>
              <a:ea typeface="Arial Black"/>
              <a:cs typeface="Arial Black"/>
            </a:endParaRPr>
          </a:p>
        </p:txBody>
      </p:sp>
      <p:pic>
        <p:nvPicPr>
          <p:cNvPr id="4098" name="Picture 2" descr="Picture background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0" y="2039948"/>
            <a:ext cx="334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7288646" y="2133600"/>
            <a:ext cx="4528645" cy="4390886"/>
            <a:chOff x="6863255" y="2310552"/>
            <a:chExt cx="4528645" cy="4390886"/>
          </a:xfrm>
        </p:grpSpPr>
        <p:sp>
          <p:nvSpPr>
            <p:cNvPr id="25" name="Shape 67">
              <a:extLst>
                <a:ext uri="{FF2B5EF4-FFF2-40B4-BE49-F238E27FC236}">
                  <a16:creationId xmlns:a16="http://schemas.microsoft.com/office/drawing/2014/main" id="{2FFD2D8D-960B-0994-BC12-F6620EBB6695}"/>
                </a:ext>
              </a:extLst>
            </p:cNvPr>
            <p:cNvSpPr txBox="1"/>
            <p:nvPr/>
          </p:nvSpPr>
          <p:spPr>
            <a:xfrm>
              <a:off x="7576246" y="4325051"/>
              <a:ext cx="3753907" cy="100130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>
                <a:lnSpc>
                  <a:spcPct val="90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1533</a:t>
              </a:r>
              <a:r>
                <a:rPr sz="1200" dirty="0" smtClean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студентов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,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прошедших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обучение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b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</a:b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базовой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ООП</a:t>
              </a:r>
              <a:r>
                <a:rPr lang="ru-RU" sz="1200" dirty="0">
                  <a:latin typeface="Montserrat" panose="00000500000000000000" pitchFamily="2" charset="-52"/>
                  <a:ea typeface="Arial"/>
                  <a:cs typeface="Arial"/>
                </a:rPr>
                <a:t> за последние 5 лет</a:t>
              </a:r>
              <a:endParaRPr sz="1200" dirty="0">
                <a:latin typeface="Montserrat" panose="00000500000000000000" pitchFamily="2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9</a:t>
              </a:r>
              <a:r>
                <a:rPr sz="1200" dirty="0">
                  <a:solidFill>
                    <a:srgbClr val="203889"/>
                  </a:solidFill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лет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,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на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протяжении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которых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в ООВО </a:t>
              </a:r>
              <a:r>
                <a:rPr lang="ru-RU" sz="1200" dirty="0" smtClean="0">
                  <a:latin typeface="Montserrat" panose="00000500000000000000" pitchFamily="2" charset="-52"/>
                  <a:ea typeface="Arial"/>
                  <a:cs typeface="Arial"/>
                </a:rPr>
                <a:t/>
              </a:r>
              <a:br>
                <a:rPr lang="ru-RU" sz="1200" dirty="0" smtClean="0">
                  <a:latin typeface="Montserrat" panose="00000500000000000000" pitchFamily="2" charset="-52"/>
                  <a:ea typeface="Arial"/>
                  <a:cs typeface="Arial"/>
                </a:rPr>
              </a:br>
              <a:r>
                <a:rPr sz="1200" dirty="0" err="1" smtClean="0">
                  <a:latin typeface="Montserrat" panose="00000500000000000000" pitchFamily="2" charset="-52"/>
                  <a:ea typeface="Arial"/>
                  <a:cs typeface="Arial"/>
                </a:rPr>
                <a:t>проходила</a:t>
              </a:r>
              <a:r>
                <a:rPr sz="1200" dirty="0" smtClean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подготовка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базовой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ООП</a:t>
              </a:r>
            </a:p>
          </p:txBody>
        </p:sp>
        <p:sp>
          <p:nvSpPr>
            <p:cNvPr id="30" name="Shape 72"/>
            <p:cNvSpPr/>
            <p:nvPr/>
          </p:nvSpPr>
          <p:spPr>
            <a:xfrm>
              <a:off x="6863255" y="2310552"/>
              <a:ext cx="4528645" cy="4390886"/>
            </a:xfrm>
            <a:prstGeom prst="roundRect">
              <a:avLst>
                <a:gd name="adj" fmla="val 1239"/>
              </a:avLst>
            </a:prstGeom>
            <a:noFill/>
            <a:ln w="9525">
              <a:solidFill>
                <a:srgbClr val="6491F0"/>
              </a:solidFill>
              <a:prstDash val="solid"/>
            </a:ln>
          </p:spPr>
          <p:txBody>
            <a:bodyPr lIns="121920" tIns="60960" rIns="121920" bIns="60960" anchor="ctr"/>
            <a:lstStyle/>
            <a:p>
              <a:pPr algn="ctr"/>
              <a:endParaRPr lang="ru-RU" sz="1200">
                <a:solidFill>
                  <a:schemeClr val="lt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934725" y="2842004"/>
              <a:ext cx="43954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Информатика и вычислительная техника;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Программная инженерия;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Алгоритмы искусственного интеллекта;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Управление в технических системах;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Радиотехника;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Инфокоммуникационные технологии и системы связи</a:t>
              </a:r>
            </a:p>
          </p:txBody>
        </p:sp>
        <p:sp>
          <p:nvSpPr>
            <p:cNvPr id="32" name="Shape 60"/>
            <p:cNvSpPr/>
            <p:nvPr/>
          </p:nvSpPr>
          <p:spPr>
            <a:xfrm>
              <a:off x="6934722" y="2396467"/>
              <a:ext cx="4395431" cy="445536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Модуль используется при модернизации образовательной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программы (ОП):</a:t>
              </a:r>
              <a:endPara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33" name="Shape 60"/>
            <p:cNvSpPr/>
            <p:nvPr/>
          </p:nvSpPr>
          <p:spPr>
            <a:xfrm>
              <a:off x="6934723" y="5574032"/>
              <a:ext cx="4395430" cy="283888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Должности, </a:t>
              </a: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специальности: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934724" y="5870441"/>
              <a:ext cx="4395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 panose="00000500000000000000" pitchFamily="2" charset="-52"/>
                </a:rPr>
                <a:t>специалист по машинному обучению;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 panose="00000500000000000000" pitchFamily="2" charset="-52"/>
                </a:rPr>
                <a:t>инженер-</a:t>
              </a:r>
              <a:r>
                <a:rPr lang="ru-RU" sz="1200" dirty="0" err="1">
                  <a:latin typeface="Montserrat" panose="00000500000000000000" pitchFamily="2" charset="-52"/>
                </a:rPr>
                <a:t>системотехник</a:t>
              </a:r>
              <a:r>
                <a:rPr lang="ru-RU" sz="1200" dirty="0">
                  <a:latin typeface="Montserrat" panose="00000500000000000000" pitchFamily="2" charset="-52"/>
                </a:rPr>
                <a:t>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 panose="00000500000000000000" pitchFamily="2" charset="-52"/>
                </a:rPr>
                <a:t>радиоинженер;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 panose="00000500000000000000" pitchFamily="2" charset="-52"/>
                </a:rPr>
                <a:t>инженер телекоммуникаций</a:t>
              </a:r>
            </a:p>
          </p:txBody>
        </p:sp>
        <p:pic>
          <p:nvPicPr>
            <p:cNvPr id="35" name="Picture 74">
              <a:extLst>
                <a:ext uri="{FF2B5EF4-FFF2-40B4-BE49-F238E27FC236}">
                  <a16:creationId xmlns:a16="http://schemas.microsoft.com/office/drawing/2014/main" id="{3ED91768-27F6-F9CD-85DD-53DADFDD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7202631" y="4360005"/>
              <a:ext cx="360000" cy="360000"/>
            </a:xfrm>
            <a:prstGeom prst="rect">
              <a:avLst/>
            </a:prstGeom>
          </p:spPr>
        </p:pic>
        <p:pic>
          <p:nvPicPr>
            <p:cNvPr id="36" name="Picture 78">
              <a:extLst>
                <a:ext uri="{FF2B5EF4-FFF2-40B4-BE49-F238E27FC236}">
                  <a16:creationId xmlns:a16="http://schemas.microsoft.com/office/drawing/2014/main" id="{2B5C86E7-90C5-8759-C244-A3949DB14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>
            <a:xfrm>
              <a:off x="7216786" y="4860167"/>
              <a:ext cx="33169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5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Профориентация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1E777C7D-448C-F25C-E08D-A9C76CF12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08033"/>
              </p:ext>
            </p:extLst>
          </p:nvPr>
        </p:nvGraphicFramePr>
        <p:xfrm>
          <a:off x="587830" y="1468311"/>
          <a:ext cx="8220504" cy="4846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577674">
                  <a:extLst>
                    <a:ext uri="{9D8B030D-6E8A-4147-A177-3AD203B41FA5}">
                      <a16:colId xmlns:a16="http://schemas.microsoft.com/office/drawing/2014/main" val="732937660"/>
                    </a:ext>
                  </a:extLst>
                </a:gridCol>
                <a:gridCol w="3872262">
                  <a:extLst>
                    <a:ext uri="{9D8B030D-6E8A-4147-A177-3AD203B41FA5}">
                      <a16:colId xmlns:a16="http://schemas.microsoft.com/office/drawing/2014/main" val="735502669"/>
                    </a:ext>
                  </a:extLst>
                </a:gridCol>
                <a:gridCol w="1770568">
                  <a:extLst>
                    <a:ext uri="{9D8B030D-6E8A-4147-A177-3AD203B41FA5}">
                      <a16:colId xmlns:a16="http://schemas.microsoft.com/office/drawing/2014/main" val="2529038858"/>
                    </a:ext>
                  </a:extLst>
                </a:gridCol>
              </a:tblGrid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Мероприятие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Партнер-организация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СПССиА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Предполагаемое количество участников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62754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Карьерная выставка </a:t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«Время карьеры»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«Научно-производственная корпорация «Уралвагонзавод» имени Ф.Э. Дзержинского;</a:t>
                      </a:r>
                    </a:p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«Научно-производственное предприятие «Старт» им. А.И. Яскина</a:t>
                      </a:r>
                    </a:p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и др.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5 000+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78148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Фестиваль 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промышленного туризма 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«Делай выбор сейчас»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ЗАО «Уральский турбинный завод»;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ЗАО «Уральский дизель-моторный завод»;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«Уральский завод гражданской авиации» и др.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50-70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31201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Научно-технические семинары для студентов по тематикам: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«Проектирование сборного режущего инструмента», «Технология изготовления сборного режущего инструмента»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«Кировградский завод твердых сплавов»;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ООО «Механическая компания РЕЗ»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39885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«Инженерный код»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Предприятия ГК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Ростех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»;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Синара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- Транспортные машины»;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«Уралмашзавод» 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и др. концерны и предприятия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70527"/>
                  </a:ext>
                </a:extLst>
              </a:tr>
            </a:tbl>
          </a:graphicData>
        </a:graphic>
      </p:graphicFrame>
      <p:pic>
        <p:nvPicPr>
          <p:cNvPr id="40" name="Picture 55"/>
          <p:cNvPicPr/>
          <p:nvPr/>
        </p:nvPicPr>
        <p:blipFill>
          <a:blip r:embed="rId3"/>
          <a:stretch/>
        </p:blipFill>
        <p:spPr>
          <a:xfrm>
            <a:off x="7787739" y="1019915"/>
            <a:ext cx="343352" cy="35308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090334" y="1468311"/>
            <a:ext cx="2765375" cy="4846320"/>
            <a:chOff x="8615710" y="1296713"/>
            <a:chExt cx="3240000" cy="5678101"/>
          </a:xfrm>
        </p:grpSpPr>
        <p:pic>
          <p:nvPicPr>
            <p:cNvPr id="5122" name="Picture 2" descr="Picture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710" y="1296713"/>
              <a:ext cx="3240000" cy="183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Picture background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3" b="10057"/>
            <a:stretch/>
          </p:blipFill>
          <p:spPr bwMode="auto">
            <a:xfrm>
              <a:off x="8615710" y="5138814"/>
              <a:ext cx="3240000" cy="18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Picture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710" y="3217763"/>
              <a:ext cx="3240000" cy="18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0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Повышение квалификации ППС </a:t>
            </a:r>
            <a:b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 форме </a:t>
            </a:r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стажировки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2D2A853-131A-48DA-901C-D422C465A1AF}"/>
              </a:ext>
            </a:extLst>
          </p:cNvPr>
          <p:cNvSpPr/>
          <p:nvPr/>
        </p:nvSpPr>
        <p:spPr>
          <a:xfrm>
            <a:off x="460438" y="1371825"/>
            <a:ext cx="5593120" cy="2767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ru-RU" sz="1600" b="1" dirty="0" smtClean="0">
                <a:latin typeface="Montserrat" panose="00000500000000000000" pitchFamily="2" charset="-52"/>
                <a:cs typeface="Arial"/>
              </a:rPr>
              <a:t>«Технология </a:t>
            </a:r>
            <a:r>
              <a:rPr lang="ru-RU" sz="1600" b="1" dirty="0">
                <a:latin typeface="Montserrat" panose="00000500000000000000" pitchFamily="2" charset="-52"/>
                <a:cs typeface="Arial"/>
              </a:rPr>
              <a:t>и организация изготовления сменных твердосплавных </a:t>
            </a:r>
            <a:r>
              <a:rPr lang="ru-RU" sz="1600" b="1" dirty="0" smtClean="0">
                <a:latin typeface="Montserrat" panose="00000500000000000000" pitchFamily="2" charset="-52"/>
                <a:cs typeface="Arial"/>
              </a:rPr>
              <a:t>пластин»</a:t>
            </a:r>
            <a:endParaRPr lang="ru-RU" sz="1600" b="1" dirty="0"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lnSpc>
                <a:spcPct val="106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algn="just">
              <a:lnSpc>
                <a:spcPct val="106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Особенности стажировки:</a:t>
            </a:r>
          </a:p>
          <a:p>
            <a:pPr marL="171450" indent="-1714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выезд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на ведущее предприятие по изготовлению режущих твердосплавных пластин, применяющихся для комплектации сборного режущего инструмента (АО «КЗТС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»);</a:t>
            </a:r>
          </a:p>
          <a:p>
            <a:pPr marL="171450" indent="-1714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применение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спецоборудования для изготовления сборных металлорежущих лезвийных инструментов</a:t>
            </a:r>
          </a:p>
          <a:p>
            <a:pPr marL="171450" indent="-1714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использование прикладных компьютерных программ и для выполнения поверочных расчетов деталей сборных металлорежущих лезвийных инструментов и инструментальных приспособлений средней сложности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2D2A853-131A-48DA-901C-D422C465A1AF}"/>
              </a:ext>
            </a:extLst>
          </p:cNvPr>
          <p:cNvSpPr/>
          <p:nvPr/>
        </p:nvSpPr>
        <p:spPr>
          <a:xfrm>
            <a:off x="460437" y="4395836"/>
            <a:ext cx="5593121" cy="2073196"/>
          </a:xfrm>
          <a:prstGeom prst="rect">
            <a:avLst/>
          </a:prstGeom>
          <a:solidFill>
            <a:srgbClr val="FED2D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Montserrat" panose="00000500000000000000" pitchFamily="2" charset="-52"/>
                <a:cs typeface="Arial"/>
              </a:rPr>
              <a:t>«Технологические </a:t>
            </a:r>
            <a:r>
              <a:rPr lang="ru-RU" sz="1600" b="1" dirty="0">
                <a:latin typeface="Montserrat" panose="00000500000000000000" pitchFamily="2" charset="-52"/>
                <a:cs typeface="Arial"/>
              </a:rPr>
              <a:t>процессы при производстве узлов и деталей двигателей и </a:t>
            </a:r>
            <a:r>
              <a:rPr lang="ru-RU" sz="1600" b="1" dirty="0" smtClean="0">
                <a:latin typeface="Montserrat" panose="00000500000000000000" pitchFamily="2" charset="-52"/>
                <a:cs typeface="Arial"/>
              </a:rPr>
              <a:t>турбин»</a:t>
            </a:r>
            <a:endParaRPr lang="ru-RU" sz="1600" b="1" dirty="0">
              <a:latin typeface="Montserrat" panose="00000500000000000000" pitchFamily="2" charset="-52"/>
              <a:cs typeface="Arial"/>
            </a:endParaRPr>
          </a:p>
          <a:p>
            <a:pPr algn="just"/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algn="just">
              <a:lnSpc>
                <a:spcPct val="106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Особенности стажировки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инжиниринг производственных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процессов в рамках участков изготовления деталей и узлов тяжелого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машиностроения;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создание структурных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схемы в современных системах автоматизированного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проектирования;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анализ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статистических данных по работе участков изготовления деталей и узлов тяжелого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машиностроения.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2D2A853-131A-48DA-901C-D422C465A1AF}"/>
              </a:ext>
            </a:extLst>
          </p:cNvPr>
          <p:cNvSpPr/>
          <p:nvPr/>
        </p:nvSpPr>
        <p:spPr>
          <a:xfrm>
            <a:off x="6351689" y="1371825"/>
            <a:ext cx="5465602" cy="2767617"/>
          </a:xfrm>
          <a:prstGeom prst="rect">
            <a:avLst/>
          </a:prstGeom>
          <a:solidFill>
            <a:srgbClr val="FED2D3"/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ru-RU" sz="1600" b="1" dirty="0">
                <a:latin typeface="Montserrat" panose="00000500000000000000" pitchFamily="2" charset="-52"/>
                <a:cs typeface="Arial"/>
              </a:rPr>
              <a:t>«Подходы в подготовке специалистов по системной аналитике»</a:t>
            </a:r>
            <a:endParaRPr lang="ru-RU" sz="1600" b="1" dirty="0"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lnSpc>
                <a:spcPct val="106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algn="just">
              <a:lnSpc>
                <a:spcPct val="106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Особенности стажировки:</a:t>
            </a:r>
          </a:p>
          <a:p>
            <a:pPr marL="171450" indent="-1714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управление изменениями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проектных решений по Системе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/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требований к Системе и ее частям</a:t>
            </a:r>
          </a:p>
          <a:p>
            <a:pPr marL="171450" indent="-1714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сопровождение испытаний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развернутой подсистемы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/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или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очереди Системы на соответствие разработанным требованиям к подсистеме</a:t>
            </a:r>
          </a:p>
          <a:p>
            <a:pPr marL="171450" indent="-1714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сопровождение разработанных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требований к Системе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/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или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ее частям и проектных решений по Системе или ее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части</a:t>
            </a:r>
          </a:p>
          <a:p>
            <a:pPr marL="171450" indent="-1714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marL="171450" indent="-1714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D2A853-131A-48DA-901C-D422C465A1AF}"/>
              </a:ext>
            </a:extLst>
          </p:cNvPr>
          <p:cNvSpPr/>
          <p:nvPr/>
        </p:nvSpPr>
        <p:spPr>
          <a:xfrm>
            <a:off x="6351688" y="4395836"/>
            <a:ext cx="5465603" cy="2073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Montserrat" panose="00000500000000000000" pitchFamily="2" charset="-52"/>
                <a:cs typeface="Arial"/>
              </a:rPr>
              <a:t>«Управление качеством механосборочного производства»</a:t>
            </a:r>
          </a:p>
          <a:p>
            <a:pPr algn="just"/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algn="just">
              <a:lnSpc>
                <a:spcPct val="106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Особенности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стажировки: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выявление 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систематизация причин брака в производстве изделий машиностроения средней сложности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постановка задачи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на разработку, доработку, изменение технической документации и, разработка требований к ней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управление изменениями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проектных решений, направленных на повышение качества выпускаемой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продукции.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3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1485537" y="3786215"/>
            <a:ext cx="4512500" cy="303511"/>
          </a:xfrm>
          <a:prstGeom prst="rect">
            <a:avLst/>
          </a:prstGeom>
        </p:spPr>
        <p:txBody>
          <a:bodyPr vert="horz" lIns="0" tIns="60960" rIns="96000" bIns="60960" anchor="t">
            <a:noAutofit/>
          </a:bodyPr>
          <a:lstStyle>
            <a:defPPr/>
            <a:lvl1pPr marL="0" lvl="0" indent="0" algn="l">
              <a:buNone/>
              <a:defRPr sz="2200" b="1" i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 b="0" dirty="0">
              <a:solidFill>
                <a:schemeClr val="bg1"/>
              </a:solidFill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370951" y="3563996"/>
            <a:ext cx="9254171" cy="1268699"/>
          </a:xfrm>
          <a:prstGeom prst="rect">
            <a:avLst/>
          </a:prstGeom>
        </p:spPr>
        <p:txBody>
          <a:bodyPr vert="horz" lIns="0" tIns="60960" rIns="121920" bIns="60960" anchor="t">
            <a:noAutofit/>
          </a:bodyPr>
          <a:lstStyle>
            <a:defPPr/>
            <a:lvl1pPr marL="0" lvl="0" indent="0" algn="l">
              <a:buNone/>
              <a:defRPr sz="2000" b="1" i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Проект 2</a:t>
            </a:r>
          </a:p>
          <a:p>
            <a:endParaRPr lang="en-US" sz="2400" b="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400" b="0" dirty="0">
                <a:solidFill>
                  <a:schemeClr val="bg1"/>
                </a:solidFill>
                <a:latin typeface="Montserrat" panose="00000500000000000000" pitchFamily="2" charset="-52"/>
              </a:rPr>
              <a:t>Разработка управляющих программ </a:t>
            </a:r>
            <a:r>
              <a:rPr lang="ru-RU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 </a:t>
            </a:r>
            <a:r>
              <a:rPr lang="ru-RU" sz="2400" b="0" dirty="0">
                <a:solidFill>
                  <a:schemeClr val="bg1"/>
                </a:solidFill>
                <a:latin typeface="Montserrat" panose="00000500000000000000" pitchFamily="2" charset="-52"/>
              </a:rPr>
              <a:t>производство корпусного режущего инструмента </a:t>
            </a:r>
            <a:r>
              <a:rPr lang="ru-RU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для </a:t>
            </a:r>
            <a:r>
              <a:rPr lang="ru-RU" sz="2400" b="0" dirty="0">
                <a:solidFill>
                  <a:schemeClr val="bg1"/>
                </a:solidFill>
                <a:latin typeface="Montserrat" panose="00000500000000000000" pitchFamily="2" charset="-52"/>
              </a:rPr>
              <a:t>оборудования с ЧПУ</a:t>
            </a:r>
            <a:endParaRPr sz="24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51" y="1101857"/>
            <a:ext cx="3320999" cy="22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Оценка потребности отрасли. </a:t>
            </a:r>
          </a:p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Актуальность подготовки кадров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137" y="1371971"/>
            <a:ext cx="762829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Montserrat" panose="00000500000000000000" pitchFamily="2" charset="-52"/>
                <a:cs typeface="Arial" panose="020B0604020202020204" pitchFamily="34" charset="0"/>
              </a:rPr>
              <a:t>Станкоинструментальная</a:t>
            </a:r>
            <a:r>
              <a:rPr lang="ru-RU" sz="1600" b="1" dirty="0">
                <a:latin typeface="Montserrat" panose="00000500000000000000" pitchFamily="2" charset="-52"/>
                <a:cs typeface="Arial" panose="020B0604020202020204" pitchFamily="34" charset="0"/>
              </a:rPr>
              <a:t> отрасль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– база для ускорения технологического развития страны, увеличения количества организаций, осуществляющих технологические инновации и внедряющие цифровые технологии в промышленности на базе отечественных программных решений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.</a:t>
            </a:r>
            <a:endParaRPr lang="en-US" sz="1200" dirty="0" smtClean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Montserrat" panose="00000500000000000000" pitchFamily="2" charset="-52"/>
              </a:rPr>
              <a:t>Предпосылки</a:t>
            </a:r>
            <a:r>
              <a:rPr lang="en-US" sz="1600" b="1" dirty="0"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latin typeface="Montserrat" panose="00000500000000000000" pitchFamily="2" charset="-52"/>
              </a:rPr>
              <a:t>и основания для разработки и реализации проекта:</a:t>
            </a:r>
            <a:endParaRPr lang="en-US" sz="1600" b="1" dirty="0">
              <a:latin typeface="Montserrat" panose="00000500000000000000" pitchFamily="2" charset="-52"/>
            </a:endParaRPr>
          </a:p>
          <a:p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В основе принятие решения о разработке представляемой программы лежат: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Стратегия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развития </a:t>
            </a:r>
            <a:r>
              <a:rPr lang="ru-RU" sz="1200" dirty="0" err="1">
                <a:latin typeface="Montserrat" panose="00000500000000000000" pitchFamily="2" charset="-52"/>
                <a:cs typeface="Arial" panose="020B0604020202020204" pitchFamily="34" charset="0"/>
              </a:rPr>
              <a:t>станкоинструментальной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 промышленности на период до 2035 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года;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Нацпроект «Средства производства и автоматизации» 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его федеральный проект 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Наука и кадры для производства средств производства и автоматизации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»;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Концепция технологического развития на период до 2030 года.</a:t>
            </a:r>
          </a:p>
          <a:p>
            <a:pPr algn="just"/>
            <a:endParaRPr lang="ru-RU" sz="1200" dirty="0" smtClean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Montserrat" panose="00000500000000000000" pitchFamily="2" charset="-52"/>
                <a:ea typeface="Arial"/>
                <a:cs typeface="Arial" panose="020B0604020202020204" pitchFamily="34" charset="0"/>
              </a:rPr>
              <a:t>Рост автоматизации в </a:t>
            </a:r>
            <a:r>
              <a:rPr lang="ru-RU" sz="1600" b="1" dirty="0" smtClean="0">
                <a:latin typeface="Montserrat" panose="00000500000000000000" pitchFamily="2" charset="-52"/>
                <a:ea typeface="Arial"/>
                <a:cs typeface="Arial" panose="020B0604020202020204" pitchFamily="34" charset="0"/>
              </a:rPr>
              <a:t>промышленности:</a:t>
            </a:r>
            <a:endParaRPr lang="ru-RU" sz="16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С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2022 года начаты масштабные проекты переоснащения машиностроительных производств в условиях дефицита квалифицированных кадров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Внедрение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ЧПУ-станков требует квалифицированных специалистов по программированию и настройке оборудования (по 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  <a:hlinkClick r:id="rId3"/>
              </a:rPr>
              <a:t>данным </a:t>
            </a:r>
            <a:r>
              <a:rPr lang="en-US" sz="1200" dirty="0">
                <a:latin typeface="Montserrat" panose="00000500000000000000" pitchFamily="2" charset="-52"/>
                <a:cs typeface="Arial" panose="020B0604020202020204" pitchFamily="34" charset="0"/>
                <a:hlinkClick r:id="rId3"/>
              </a:rPr>
              <a:t>hh.ru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 до 40% предприятий испытывают нехватку операторов и технологов ЧПУ)</a:t>
            </a:r>
          </a:p>
          <a:p>
            <a:pPr algn="just"/>
            <a:endParaRPr lang="ru-RU" sz="1200" dirty="0" smtClean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Montserrat" panose="00000500000000000000" pitchFamily="2" charset="-52"/>
                <a:ea typeface="Arial"/>
                <a:cs typeface="Arial" panose="020B0604020202020204" pitchFamily="34" charset="0"/>
              </a:rPr>
              <a:t>Запрос на компетенции:</a:t>
            </a:r>
            <a:endParaRPr lang="ru-RU" sz="1600" dirty="0">
              <a:latin typeface="Montserrat" panose="00000500000000000000" pitchFamily="2" charset="-52"/>
              <a:ea typeface="Arial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умение оптимизировать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управляющие программы для сокращения времени обработки 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расхода 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инструмента;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навыки работы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с программным обеспечением для быстрой перенастройке 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станков;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оценка технологичности 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конструкций для снижения процента брака.</a:t>
            </a:r>
          </a:p>
          <a:p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Более </a:t>
            </a:r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70%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 вакансий для операторов ЧПУ требуют компетенций по разработке управляющих программ (данные </a:t>
            </a:r>
            <a:r>
              <a:rPr lang="ru-RU" sz="1200" dirty="0" err="1">
                <a:latin typeface="Montserrat" panose="00000500000000000000" pitchFamily="2" charset="-52"/>
                <a:cs typeface="Arial" panose="020B0604020202020204" pitchFamily="34" charset="0"/>
              </a:rPr>
              <a:t>SuperJob</a:t>
            </a:r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, 2024</a:t>
            </a:r>
            <a:r>
              <a:rPr lang="ru-RU" sz="1200" dirty="0" smtClean="0">
                <a:latin typeface="Montserrat" panose="00000500000000000000" pitchFamily="2" charset="-52"/>
                <a:cs typeface="Arial" panose="020B0604020202020204" pitchFamily="34" charset="0"/>
              </a:rPr>
              <a:t>).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116"/>
          <a:stretch/>
        </p:blipFill>
        <p:spPr>
          <a:xfrm>
            <a:off x="8061434" y="3271153"/>
            <a:ext cx="2901027" cy="325594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954" y="1989056"/>
            <a:ext cx="2228336" cy="3503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Shape 60"/>
          <p:cNvSpPr/>
          <p:nvPr/>
        </p:nvSpPr>
        <p:spPr>
          <a:xfrm>
            <a:off x="8107681" y="1519009"/>
            <a:ext cx="3709610" cy="336000"/>
          </a:xfrm>
          <a:prstGeom prst="roundRect">
            <a:avLst>
              <a:gd name="adj" fmla="val 8690"/>
            </a:avLst>
          </a:prstGeom>
          <a:gradFill>
            <a:gsLst>
              <a:gs pos="0">
                <a:srgbClr val="203889"/>
              </a:gs>
              <a:gs pos="100000">
                <a:srgbClr val="3F62B8"/>
              </a:gs>
            </a:gsLst>
          </a:gradFill>
          <a:ln>
            <a:noFill/>
          </a:ln>
        </p:spPr>
        <p:txBody>
          <a:bodyPr lIns="144000" tIns="48000" rIns="0" bIns="120000" anchor="t"/>
          <a:lstStyle/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Arial"/>
                <a:cs typeface="Arial" panose="020B0604020202020204" pitchFamily="34" charset="0"/>
              </a:rPr>
              <a:t>Подтверждение востребованности</a:t>
            </a:r>
            <a:endParaRPr lang="ru-RU" sz="1200" dirty="0">
              <a:solidFill>
                <a:srgbClr val="9A3FBB"/>
              </a:solidFill>
              <a:latin typeface="Montserrat" panose="00000500000000000000" pitchFamily="2" charset="-52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Описание программы повышения квалификации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89D51-03EC-993F-B56A-0189F48A02F1}"/>
              </a:ext>
            </a:extLst>
          </p:cNvPr>
          <p:cNvSpPr txBox="1"/>
          <p:nvPr/>
        </p:nvSpPr>
        <p:spPr>
          <a:xfrm>
            <a:off x="659671" y="1172712"/>
            <a:ext cx="11157619" cy="5278368"/>
          </a:xfrm>
          <a:prstGeom prst="rect">
            <a:avLst/>
          </a:prstGeom>
          <a:noFill/>
        </p:spPr>
        <p:txBody>
          <a:bodyPr wrap="square" lIns="0" tIns="60960" rIns="121920" bIns="60960">
            <a:spAutoFit/>
          </a:bodyPr>
          <a:lstStyle>
            <a:defPPr>
              <a:defRPr lang="ru-RU"/>
            </a:defPPr>
            <a:lvl1pPr indent="0">
              <a:spcBef>
                <a:spcPts val="300"/>
              </a:spcBef>
              <a:defRPr b="1">
                <a:solidFill>
                  <a:srgbClr val="05279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«Разработка управляющих программ и производство корпусного режущего инструмента </a:t>
            </a: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оборудования с ЧПУ» </a:t>
            </a:r>
            <a:r>
              <a:rPr lang="ru-RU" sz="1600" b="0" dirty="0">
                <a:solidFill>
                  <a:schemeClr val="tx1"/>
                </a:solidFill>
                <a:latin typeface="Montserrat" panose="00000500000000000000" pitchFamily="2" charset="-52"/>
              </a:rPr>
              <a:t>(72 часа</a:t>
            </a:r>
            <a:r>
              <a:rPr lang="ru-RU" sz="16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)</a:t>
            </a:r>
          </a:p>
          <a:p>
            <a:endParaRPr lang="ru-RU" sz="12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Цель программы: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повышение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квалификации повышение квалификации работников машиностроительных предприятий, использующих станки с ЧПУ и занимающихся производственно-технологической и проектно-технологической деятельностью в части освоения расчета управляющих программ для станков с ЧПУ с применением навыков работы на базе отечественного программного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обеспечения.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endParaRPr lang="ru-RU" sz="1200" b="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Структура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программы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: </a:t>
            </a:r>
            <a:endParaRPr lang="ru-RU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809625" indent="-809625">
              <a:tabLst>
                <a:tab pos="809625" algn="l"/>
              </a:tabLst>
            </a:pPr>
            <a:r>
              <a:rPr lang="ru-RU" sz="1200" b="0" i="1" dirty="0">
                <a:solidFill>
                  <a:schemeClr val="tx1"/>
                </a:solidFill>
                <a:latin typeface="Montserrat" panose="00000500000000000000" pitchFamily="2" charset="-52"/>
              </a:rPr>
              <a:t>Модуль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1.	Основные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понятия при программировании станков с ЧПУ,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основы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технологии обработки; </a:t>
            </a:r>
          </a:p>
          <a:p>
            <a:pPr marL="809625" indent="-809625">
              <a:tabLst>
                <a:tab pos="809625" algn="l"/>
              </a:tabLst>
            </a:pPr>
            <a:r>
              <a:rPr lang="ru-RU" sz="1200" b="0" i="1" dirty="0">
                <a:solidFill>
                  <a:schemeClr val="tx1"/>
                </a:solidFill>
                <a:latin typeface="Montserrat" panose="00000500000000000000" pitchFamily="2" charset="-52"/>
              </a:rPr>
              <a:t>Модуль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2.	Программирование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3-осевой фрезерной обработки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системе 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СпрутКАМ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;</a:t>
            </a:r>
          </a:p>
          <a:p>
            <a:pPr marL="809625" indent="-809625">
              <a:tabLst>
                <a:tab pos="809625" algn="l"/>
              </a:tabLst>
            </a:pPr>
            <a:r>
              <a:rPr lang="ru-RU" sz="1200" b="0" i="1" dirty="0">
                <a:solidFill>
                  <a:schemeClr val="tx1"/>
                </a:solidFill>
                <a:latin typeface="Montserrat" panose="00000500000000000000" pitchFamily="2" charset="-52"/>
              </a:rPr>
              <a:t>Модуль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3.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	Программирование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токарной и токарно-фрезерной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обработки в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системе 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СпрутКАМ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;</a:t>
            </a:r>
          </a:p>
          <a:p>
            <a:pPr marL="809625" indent="-809625">
              <a:tabLst>
                <a:tab pos="809625" algn="l"/>
              </a:tabLst>
            </a:pPr>
            <a:r>
              <a:rPr lang="ru-RU" sz="1200" b="0" i="1" dirty="0">
                <a:solidFill>
                  <a:schemeClr val="tx1"/>
                </a:solidFill>
                <a:latin typeface="Montserrat" panose="00000500000000000000" pitchFamily="2" charset="-52"/>
              </a:rPr>
              <a:t>Модуль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4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. Отладка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и выполнение программ на станке. Практика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.</a:t>
            </a:r>
          </a:p>
          <a:p>
            <a:pPr marL="809625" indent="-809625">
              <a:tabLst>
                <a:tab pos="809625" algn="l"/>
              </a:tabLst>
            </a:pP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Характеристика программы:</a:t>
            </a:r>
          </a:p>
          <a:p>
            <a:pPr algn="just"/>
            <a:endParaRPr lang="ru-RU" sz="1200" b="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algn="just"/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algn="just"/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Практическая часть подготовки реализуется в Центре обработки </a:t>
            </a:r>
            <a:b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материалов и проектных технологий 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УрФУ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и площадях сетевого </a:t>
            </a:r>
            <a:b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партнера  </a:t>
            </a:r>
            <a:r>
              <a:rPr lang="ru-RU" sz="1600" b="0" dirty="0">
                <a:solidFill>
                  <a:srgbClr val="023CA7"/>
                </a:solidFill>
                <a:latin typeface="Montserrat" panose="00000500000000000000" pitchFamily="2" charset="-52"/>
              </a:rPr>
              <a:t>ООО «ПО «</a:t>
            </a:r>
            <a:r>
              <a:rPr lang="ru-RU" sz="1600" b="0" dirty="0" err="1" smtClean="0">
                <a:solidFill>
                  <a:srgbClr val="023CA7"/>
                </a:solidFill>
                <a:latin typeface="Montserrat" panose="00000500000000000000" pitchFamily="2" charset="-52"/>
              </a:rPr>
              <a:t>ИнСистенс</a:t>
            </a:r>
            <a:r>
              <a:rPr lang="ru-RU" sz="1600" b="0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»</a:t>
            </a:r>
            <a:endParaRPr lang="ru-RU" sz="1600" b="0" dirty="0">
              <a:solidFill>
                <a:srgbClr val="023CA7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184002" y="3708897"/>
            <a:ext cx="4633288" cy="2802761"/>
            <a:chOff x="7091405" y="3871457"/>
            <a:chExt cx="4633288" cy="2802761"/>
          </a:xfrm>
        </p:grpSpPr>
        <p:sp>
          <p:nvSpPr>
            <p:cNvPr id="11" name="Shape 60"/>
            <p:cNvSpPr/>
            <p:nvPr/>
          </p:nvSpPr>
          <p:spPr>
            <a:xfrm>
              <a:off x="7101841" y="3871457"/>
              <a:ext cx="4622852" cy="314907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/>
                </a:rPr>
                <a:t>Ведущие преподаватели программы</a:t>
              </a:r>
              <a:r>
                <a:rPr lang="ru-RU" sz="1200" b="1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/>
                </a:rPr>
                <a:t>:</a:t>
              </a:r>
              <a:r>
                <a:rPr lang="ru-RU" sz="1200" dirty="0" smtClean="0">
                  <a:solidFill>
                    <a:srgbClr val="9A3FBB"/>
                  </a:solidFill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endParaRPr lang="ru-RU" sz="1200" dirty="0">
                <a:solidFill>
                  <a:srgbClr val="9A3FBB"/>
                </a:solidFill>
                <a:latin typeface="Montserrat" panose="00000500000000000000" pitchFamily="2" charset="-52"/>
                <a:ea typeface="Arial"/>
                <a:cs typeface="Arial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1405" y="4425355"/>
              <a:ext cx="774156" cy="108244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/>
            <a:srcRect l="13783" r="23256"/>
            <a:stretch/>
          </p:blipFill>
          <p:spPr>
            <a:xfrm>
              <a:off x="7101840" y="5665487"/>
              <a:ext cx="781783" cy="931272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865560" y="5843221"/>
              <a:ext cx="38591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err="1">
                  <a:latin typeface="Montserrat" panose="00000500000000000000" pitchFamily="2" charset="-52"/>
                  <a:cs typeface="Arial" panose="020B0604020202020204" pitchFamily="34" charset="0"/>
                </a:rPr>
                <a:t>Ведмидь</a:t>
              </a:r>
              <a:r>
                <a:rPr lang="ru-RU" sz="1200" b="1" dirty="0">
                  <a:latin typeface="Montserrat" panose="00000500000000000000" pitchFamily="2" charset="-52"/>
                  <a:cs typeface="Arial" panose="020B0604020202020204" pitchFamily="34" charset="0"/>
                </a:rPr>
                <a:t> Павел Анатольевич</a:t>
              </a:r>
            </a:p>
            <a:p>
              <a:r>
                <a:rPr lang="ru-RU" sz="1200" dirty="0">
                  <a:latin typeface="Montserrat" panose="00000500000000000000" pitchFamily="2" charset="-52"/>
                  <a:cs typeface="Arial" panose="020B0604020202020204" pitchFamily="34" charset="0"/>
                </a:rPr>
                <a:t>Ведущий преподаватель программы, доцент кафедры технологии машиностроения, станки </a:t>
              </a:r>
              <a:r>
                <a:rPr lang="ru-RU" sz="1200" dirty="0" smtClean="0">
                  <a:latin typeface="Montserrat" panose="00000500000000000000" pitchFamily="2" charset="-52"/>
                  <a:cs typeface="Arial" panose="020B0604020202020204" pitchFamily="34" charset="0"/>
                </a:rPr>
                <a:t>и </a:t>
              </a:r>
              <a:r>
                <a:rPr lang="ru-RU" sz="1200" dirty="0">
                  <a:latin typeface="Montserrat" panose="00000500000000000000" pitchFamily="2" charset="-52"/>
                  <a:cs typeface="Arial" panose="020B0604020202020204" pitchFamily="34" charset="0"/>
                </a:rPr>
                <a:t>инструменты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65561" y="4379407"/>
              <a:ext cx="3859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 err="1">
                  <a:latin typeface="Montserrat" panose="00000500000000000000" pitchFamily="2" charset="-52"/>
                  <a:cs typeface="Arial" panose="020B0604020202020204" pitchFamily="34" charset="0"/>
                </a:rPr>
                <a:t>Кугаевский</a:t>
              </a:r>
              <a:r>
                <a:rPr lang="ru-RU" sz="1200" b="1" dirty="0">
                  <a:latin typeface="Montserrat" panose="00000500000000000000" pitchFamily="2" charset="-52"/>
                  <a:cs typeface="Arial" panose="020B0604020202020204" pitchFamily="34" charset="0"/>
                </a:rPr>
                <a:t> Сергей Семенович</a:t>
              </a:r>
            </a:p>
            <a:p>
              <a:pPr lvl="0"/>
              <a:r>
                <a:rPr lang="ru-RU" sz="1200" dirty="0">
                  <a:latin typeface="Montserrat" panose="00000500000000000000" pitchFamily="2" charset="-52"/>
                  <a:cs typeface="Arial" panose="020B0604020202020204" pitchFamily="34" charset="0"/>
                </a:rPr>
                <a:t>Руководитель программы, доцент кафедры технологии </a:t>
              </a:r>
              <a:r>
                <a:rPr lang="ru-RU" sz="1200" dirty="0" smtClean="0">
                  <a:latin typeface="Montserrat" panose="00000500000000000000" pitchFamily="2" charset="-52"/>
                  <a:cs typeface="Arial" panose="020B0604020202020204" pitchFamily="34" charset="0"/>
                </a:rPr>
                <a:t>машиностроения</a:t>
              </a:r>
              <a:r>
                <a:rPr lang="ru-RU" sz="1200" dirty="0">
                  <a:latin typeface="Montserrat" panose="00000500000000000000" pitchFamily="2" charset="-52"/>
                  <a:cs typeface="Arial" panose="020B0604020202020204" pitchFamily="34" charset="0"/>
                </a:rPr>
                <a:t>, станки </a:t>
              </a:r>
              <a:r>
                <a:rPr lang="ru-RU" sz="1200" dirty="0" smtClean="0">
                  <a:latin typeface="Montserrat" panose="00000500000000000000" pitchFamily="2" charset="-52"/>
                  <a:cs typeface="Arial" panose="020B0604020202020204" pitchFamily="34" charset="0"/>
                </a:rPr>
                <a:t/>
              </a:r>
              <a:br>
                <a:rPr lang="ru-RU" sz="1200" dirty="0" smtClean="0">
                  <a:latin typeface="Montserrat" panose="00000500000000000000" pitchFamily="2" charset="-52"/>
                  <a:cs typeface="Arial" panose="020B0604020202020204" pitchFamily="34" charset="0"/>
                </a:rPr>
              </a:br>
              <a:r>
                <a:rPr lang="ru-RU" sz="1200" dirty="0" smtClean="0">
                  <a:latin typeface="Montserrat" panose="00000500000000000000" pitchFamily="2" charset="-52"/>
                  <a:cs typeface="Arial" panose="020B0604020202020204" pitchFamily="34" charset="0"/>
                </a:rPr>
                <a:t>и </a:t>
              </a:r>
              <a:r>
                <a:rPr lang="ru-RU" sz="1200" dirty="0">
                  <a:latin typeface="Montserrat" panose="00000500000000000000" pitchFamily="2" charset="-52"/>
                  <a:cs typeface="Arial" panose="020B0604020202020204" pitchFamily="34" charset="0"/>
                </a:rPr>
                <a:t>инструменты, </a:t>
              </a:r>
              <a:r>
                <a:rPr lang="ru-RU" sz="1200" dirty="0" smtClean="0">
                  <a:latin typeface="Montserrat" panose="00000500000000000000" pitchFamily="2" charset="-52"/>
                  <a:cs typeface="Arial" panose="020B0604020202020204" pitchFamily="34" charset="0"/>
                </a:rPr>
                <a:t>директор </a:t>
              </a:r>
              <a:r>
                <a:rPr lang="ru-RU" sz="1200" dirty="0">
                  <a:latin typeface="Montserrat" panose="00000500000000000000" pitchFamily="2" charset="-52"/>
                  <a:cs typeface="Arial" panose="020B0604020202020204" pitchFamily="34" charset="0"/>
                </a:rPr>
                <a:t>Инженерно-</a:t>
              </a:r>
            </a:p>
            <a:p>
              <a:pPr lvl="0"/>
              <a:r>
                <a:rPr lang="ru-RU" sz="1200" dirty="0">
                  <a:latin typeface="Montserrat" panose="00000500000000000000" pitchFamily="2" charset="-52"/>
                  <a:cs typeface="Arial" panose="020B0604020202020204" pitchFamily="34" charset="0"/>
                </a:rPr>
                <a:t>образовательного центра «Центр обработки материалов и </a:t>
              </a:r>
              <a:r>
                <a:rPr lang="ru-RU" sz="1200" dirty="0" smtClean="0">
                  <a:latin typeface="Montserrat" panose="00000500000000000000" pitchFamily="2" charset="-52"/>
                  <a:cs typeface="Arial" panose="020B0604020202020204" pitchFamily="34" charset="0"/>
                </a:rPr>
                <a:t>проектных </a:t>
              </a:r>
              <a:r>
                <a:rPr lang="ru-RU" sz="1200" dirty="0">
                  <a:latin typeface="Montserrat" panose="00000500000000000000" pitchFamily="2" charset="-52"/>
                  <a:cs typeface="Arial" panose="020B0604020202020204" pitchFamily="34" charset="0"/>
                </a:rPr>
                <a:t>технологий»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59670" y="5102567"/>
            <a:ext cx="1692000" cy="485350"/>
          </a:xfrm>
          <a:prstGeom prst="roundRect">
            <a:avLst/>
          </a:prstGeom>
          <a:noFill/>
          <a:ln>
            <a:solidFill>
              <a:srgbClr val="023C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30 чел.</a:t>
            </a:r>
          </a:p>
          <a:p>
            <a:pPr algn="ctr"/>
            <a:r>
              <a:rPr lang="ru-RU" sz="1200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число слушателей</a:t>
            </a:r>
            <a:endParaRPr lang="ru-RU" sz="1200" dirty="0">
              <a:solidFill>
                <a:srgbClr val="023CA7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36835" y="5102567"/>
            <a:ext cx="1692000" cy="485350"/>
          </a:xfrm>
          <a:prstGeom prst="roundRect">
            <a:avLst/>
          </a:prstGeom>
          <a:noFill/>
          <a:ln>
            <a:solidFill>
              <a:srgbClr val="023C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72 ч</a:t>
            </a:r>
          </a:p>
          <a:p>
            <a:pPr algn="ctr"/>
            <a:r>
              <a:rPr lang="ru-RU" sz="1200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объем программы</a:t>
            </a:r>
            <a:endParaRPr lang="ru-RU" sz="1200" dirty="0">
              <a:solidFill>
                <a:srgbClr val="023CA7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14000" y="5102567"/>
            <a:ext cx="1692411" cy="485350"/>
          </a:xfrm>
          <a:prstGeom prst="roundRect">
            <a:avLst/>
          </a:prstGeom>
          <a:noFill/>
          <a:ln>
            <a:solidFill>
              <a:srgbClr val="023C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очно-заочная</a:t>
            </a:r>
          </a:p>
          <a:p>
            <a:pPr algn="ctr"/>
            <a:r>
              <a:rPr lang="ru-RU" sz="1200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форма реализации</a:t>
            </a:r>
            <a:endParaRPr lang="ru-RU" sz="1200" dirty="0">
              <a:solidFill>
                <a:srgbClr val="023CA7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20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Описание программы повышения квалификации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E89D51-03EC-993F-B56A-0189F48A02F1}"/>
              </a:ext>
            </a:extLst>
          </p:cNvPr>
          <p:cNvSpPr txBox="1"/>
          <p:nvPr/>
        </p:nvSpPr>
        <p:spPr>
          <a:xfrm>
            <a:off x="659671" y="1172712"/>
            <a:ext cx="11157619" cy="5293757"/>
          </a:xfrm>
          <a:prstGeom prst="rect">
            <a:avLst/>
          </a:prstGeom>
          <a:noFill/>
        </p:spPr>
        <p:txBody>
          <a:bodyPr wrap="square" lIns="0" tIns="60960" rIns="121920" bIns="60960">
            <a:spAutoFit/>
          </a:bodyPr>
          <a:lstStyle>
            <a:defPPr>
              <a:defRPr lang="ru-RU"/>
            </a:defPPr>
            <a:lvl1pPr indent="0">
              <a:spcBef>
                <a:spcPts val="300"/>
              </a:spcBef>
              <a:defRPr b="1">
                <a:solidFill>
                  <a:srgbClr val="052791"/>
                </a:solidFill>
                <a:latin typeface="Arial"/>
                <a:ea typeface="Arial"/>
                <a:cs typeface="Arial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Профессиональный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стандарт:</a:t>
            </a:r>
          </a:p>
          <a:p>
            <a:pPr algn="just"/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Программа разработана на основе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проф. стандарта 40.013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– Специалист по разработке технологий и программ для металлорежущих станков с числовым программным управлением (утв. приказом Министерства труда и социальной защиты РФ от 14.07.2021 № 472н).</a:t>
            </a:r>
          </a:p>
          <a:p>
            <a:pPr algn="just"/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Подготовка слушателей ориентирована на </a:t>
            </a:r>
            <a:r>
              <a:rPr lang="ru-RU" sz="1600" dirty="0">
                <a:solidFill>
                  <a:srgbClr val="023CA7"/>
                </a:solidFill>
                <a:latin typeface="Montserrat" panose="00000500000000000000" pitchFamily="2" charset="-52"/>
              </a:rPr>
              <a:t>5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и </a:t>
            </a:r>
            <a:r>
              <a:rPr lang="ru-RU" sz="1600" dirty="0">
                <a:solidFill>
                  <a:srgbClr val="023CA7"/>
                </a:solidFill>
                <a:latin typeface="Montserrat" panose="00000500000000000000" pitchFamily="2" charset="-52"/>
              </a:rPr>
              <a:t>6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уровень квалификации</a:t>
            </a:r>
          </a:p>
          <a:p>
            <a:pPr algn="just"/>
            <a:endParaRPr lang="ru-RU" sz="16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Практическая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подготовка по программе:</a:t>
            </a:r>
          </a:p>
          <a:p>
            <a:pPr algn="just"/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Учебный  процесс организуется с применением дистанционных образовательных  технологий, инновационных технологий и методик обучения, способных  обеспечить получение слушателями знаний, умений и навыков в области  конструирования технологического оборудования.</a:t>
            </a:r>
          </a:p>
          <a:p>
            <a:pPr algn="just"/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Практика проводится в  очной форме на площадке Центра обработки материалов и проектных  технологий (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ЦОМиПТ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) 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УрФУ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, обладающего условиями для освоения нового  уровня квалификации обучающихся, а также на базе практической подготовки  предприятия партнера. Практическая часть подготовки – реализуется на базе ЭПК 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УрФУ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и производственных площадях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600" b="0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ООО </a:t>
            </a:r>
            <a:r>
              <a:rPr lang="ru-RU" sz="1600" b="0" dirty="0">
                <a:solidFill>
                  <a:srgbClr val="023CA7"/>
                </a:solidFill>
                <a:latin typeface="Montserrat" panose="00000500000000000000" pitchFamily="2" charset="-52"/>
              </a:rPr>
              <a:t>ПО «</a:t>
            </a:r>
            <a:r>
              <a:rPr lang="ru-RU" sz="1600" b="0" dirty="0" err="1">
                <a:solidFill>
                  <a:srgbClr val="023CA7"/>
                </a:solidFill>
                <a:latin typeface="Montserrat" panose="00000500000000000000" pitchFamily="2" charset="-52"/>
              </a:rPr>
              <a:t>ИнСистенс</a:t>
            </a:r>
            <a:r>
              <a:rPr lang="ru-RU" sz="1600" b="0" dirty="0">
                <a:solidFill>
                  <a:srgbClr val="023CA7"/>
                </a:solidFill>
                <a:latin typeface="Montserrat" panose="00000500000000000000" pitchFamily="2" charset="-52"/>
              </a:rPr>
              <a:t>» </a:t>
            </a:r>
          </a:p>
          <a:p>
            <a:endParaRPr lang="ru-RU" sz="1600" b="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Компетенции, получаемые при 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освоении программы:</a:t>
            </a:r>
          </a:p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Разрабатывать: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программы изготовления деталей для станков с ЧПУ; </a:t>
            </a:r>
          </a:p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Производить: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отладку управляющих программ на станке с ЧПУ;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оценку технологичности изготовления на станках с ЧПУ;</a:t>
            </a:r>
          </a:p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Знать: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технологические возможности режущих инструментов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для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выполнения технологических операций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конструктивные особенности и технологические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возможности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станков с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ЧПУ;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1290" y="447667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Владеть: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</a:rPr>
              <a:t>приемами </a:t>
            </a:r>
            <a:r>
              <a:rPr lang="ru-RU" sz="1200" dirty="0">
                <a:latin typeface="Montserrat" panose="00000500000000000000" pitchFamily="2" charset="-52"/>
              </a:rPr>
              <a:t>работы в CAM-системе </a:t>
            </a:r>
            <a:r>
              <a:rPr lang="ru-RU" sz="1200" dirty="0" err="1">
                <a:latin typeface="Montserrat" panose="00000500000000000000" pitchFamily="2" charset="-52"/>
              </a:rPr>
              <a:t>СпрутКАМ</a:t>
            </a:r>
            <a:r>
              <a:rPr lang="ru-RU" sz="1200" dirty="0">
                <a:latin typeface="Montserrat" panose="00000500000000000000" pitchFamily="2" charset="-52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определять возможность и целесообразность изготовления деталей или отдельных конструктивных элементов; </a:t>
            </a:r>
          </a:p>
          <a:p>
            <a:r>
              <a:rPr lang="ru-RU" sz="1200" dirty="0" smtClean="0">
                <a:latin typeface="Montserrat" panose="00000500000000000000" pitchFamily="2" charset="-52"/>
              </a:rPr>
              <a:t>Использовать</a:t>
            </a:r>
            <a:r>
              <a:rPr lang="ru-RU" sz="1200" dirty="0">
                <a:latin typeface="Montserrat" panose="00000500000000000000" pitchFamily="2" charset="-52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каталоги производителей инструмента для выбора инструмента;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CAM-систему </a:t>
            </a:r>
            <a:r>
              <a:rPr lang="ru-RU" sz="1200" dirty="0" err="1">
                <a:latin typeface="Montserrat" panose="00000500000000000000" pitchFamily="2" charset="-52"/>
              </a:rPr>
              <a:t>СпрутКАМ</a:t>
            </a:r>
            <a:r>
              <a:rPr lang="ru-RU" sz="1200" dirty="0">
                <a:latin typeface="Montserrat" panose="00000500000000000000" pitchFamily="2" charset="-52"/>
              </a:rPr>
              <a:t> для определения типа траектории обработки поверхностей на станках с ЧПУ;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CAM-системы для </a:t>
            </a:r>
            <a:r>
              <a:rPr lang="ru-RU" sz="1200" dirty="0" err="1">
                <a:latin typeface="Montserrat" panose="00000500000000000000" pitchFamily="2" charset="-52"/>
              </a:rPr>
              <a:t>постпроцессорной</a:t>
            </a:r>
            <a:r>
              <a:rPr lang="ru-RU" sz="1200" dirty="0">
                <a:latin typeface="Montserrat" panose="00000500000000000000" pitchFamily="2" charset="-52"/>
              </a:rPr>
              <a:t> обработки управляющих программ с целью их адаптации к конкретному станку с </a:t>
            </a:r>
            <a:r>
              <a:rPr lang="ru-RU" sz="1200" dirty="0" smtClean="0">
                <a:latin typeface="Montserrat" panose="00000500000000000000" pitchFamily="2" charset="-52"/>
              </a:rPr>
              <a:t>ЧПУ</a:t>
            </a:r>
            <a:endParaRPr lang="ru-RU" sz="1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84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Информация о предприятии – партнере программы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E89D51-03EC-993F-B56A-0189F48A02F1}"/>
              </a:ext>
            </a:extLst>
          </p:cNvPr>
          <p:cNvSpPr txBox="1"/>
          <p:nvPr/>
        </p:nvSpPr>
        <p:spPr>
          <a:xfrm>
            <a:off x="659672" y="1338227"/>
            <a:ext cx="11157619" cy="5478423"/>
          </a:xfrm>
          <a:prstGeom prst="rect">
            <a:avLst/>
          </a:prstGeom>
          <a:noFill/>
        </p:spPr>
        <p:txBody>
          <a:bodyPr wrap="square" lIns="0" tIns="60960" rIns="121920" bIns="60960">
            <a:spAutoFit/>
          </a:bodyPr>
          <a:lstStyle>
            <a:defPPr>
              <a:defRPr lang="ru-RU"/>
            </a:defPPr>
            <a:lvl1pPr indent="0">
              <a:spcBef>
                <a:spcPts val="300"/>
              </a:spcBef>
              <a:defRPr b="1">
                <a:solidFill>
                  <a:srgbClr val="052791"/>
                </a:solidFill>
                <a:latin typeface="Arial"/>
                <a:ea typeface="Arial"/>
                <a:cs typeface="Arial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ООО ПО «</a:t>
            </a:r>
            <a:r>
              <a:rPr lang="ru-RU" sz="1600" dirty="0" err="1">
                <a:solidFill>
                  <a:schemeClr val="tx1"/>
                </a:solidFill>
                <a:latin typeface="Montserrat" panose="00000500000000000000" pitchFamily="2" charset="-52"/>
              </a:rPr>
              <a:t>ИнСистенс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»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- производителе металлорежущего инструмента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оснастки под торговой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маркой</a:t>
            </a:r>
          </a:p>
          <a:p>
            <a:pPr algn="just"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algn="just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Ключевые направления 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деятельности:</a:t>
            </a:r>
            <a:endParaRPr lang="ru-RU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Производитель металлорежущего инструмента и станочной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оснастки (в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реестре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производителей </a:t>
            </a:r>
            <a:r>
              <a:rPr lang="ru-RU" sz="1200" b="0" dirty="0" err="1" smtClean="0">
                <a:solidFill>
                  <a:schemeClr val="tx1"/>
                </a:solidFill>
                <a:latin typeface="Montserrat" panose="00000500000000000000" pitchFamily="2" charset="-52"/>
              </a:rPr>
              <a:t>Минпромторга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 РФ);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Собственное конструкторское бюро и лаборатории материаловедения и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метрологии;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Инженерно-конструкторский центр, в котором разрабатываются передовые решения в области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инструмента;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11 единиц высокоточного и высокопроизводительного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оборудования.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algn="just">
              <a:spcBef>
                <a:spcPts val="0"/>
              </a:spcBef>
            </a:pPr>
            <a:endParaRPr lang="ru-RU" sz="16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Роль в проекте:</a:t>
            </a:r>
            <a:endParaRPr lang="ru-RU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Предприятие предоставит доступ к производственной базе и оборудованию предприятия для практического ознакомления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производственными процессами. 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Специалисты-практики предприятия примут участие при разработке и реализации в сетевой форме дополнительной профессиональной программе повышения квалификации </a:t>
            </a:r>
          </a:p>
          <a:p>
            <a:pPr algn="just">
              <a:spcBef>
                <a:spcPts val="0"/>
              </a:spcBef>
            </a:pPr>
            <a:r>
              <a:rPr lang="ru-RU" sz="1600" b="0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 </a:t>
            </a:r>
            <a:endParaRPr lang="ru-RU" sz="1600" b="0" dirty="0">
              <a:solidFill>
                <a:srgbClr val="023CA7"/>
              </a:solidFill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Меры поддержки, реализуемые партнером в 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проекте: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Участие в разработке практических заданий для модулей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программы;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Участие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в реализации модулей образовательной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программы;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Предоставление 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доступа к оборудованию и программному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обеспечению.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Ключевые мероприятия/проекты, 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реализованные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партнерстве:</a:t>
            </a:r>
            <a:endParaRPr lang="ru-RU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Карьерная выставка «Время карьеры» и 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профориентационные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мероприятия для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студентов;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Совместная разработка и реализация программы ПП «Современные подходы к подготовке кадров в сфере создания инновационных технологий в 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станкоинструментальном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машиностроении» (252 часа). ООО ПО «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ИнСистенс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» выступали в роли </a:t>
            </a:r>
            <a:r>
              <a:rPr lang="ru-RU" sz="1200" b="0" dirty="0" err="1">
                <a:solidFill>
                  <a:schemeClr val="tx1"/>
                </a:solidFill>
                <a:latin typeface="Montserrat" panose="00000500000000000000" pitchFamily="2" charset="-52"/>
              </a:rPr>
              <a:t>стажировочной</a:t>
            </a: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 площадки (модуль 40 часов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).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</a:pPr>
            <a:endParaRPr lang="ru-RU" sz="1200" b="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Ожидания партнёра от проекта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: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  <a:latin typeface="Montserrat" panose="00000500000000000000" pitchFamily="2" charset="-52"/>
              </a:rPr>
              <a:t>Обязательная независимая оценка </a:t>
            </a:r>
            <a:r>
              <a:rPr lang="ru-RU" sz="1200" b="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квалификации</a:t>
            </a:r>
            <a:endParaRPr lang="ru-RU" sz="1200" b="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539" y="1287848"/>
            <a:ext cx="1111104" cy="34359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201104" y="6095682"/>
            <a:ext cx="5714444" cy="544824"/>
            <a:chOff x="6201104" y="6095682"/>
            <a:chExt cx="5714444" cy="544824"/>
          </a:xfrm>
        </p:grpSpPr>
        <p:pic>
          <p:nvPicPr>
            <p:cNvPr id="8" name="Picture 55"/>
            <p:cNvPicPr/>
            <p:nvPr/>
          </p:nvPicPr>
          <p:blipFill>
            <a:blip r:embed="rId4"/>
            <a:stretch/>
          </p:blipFill>
          <p:spPr>
            <a:xfrm>
              <a:off x="6313358" y="6164156"/>
              <a:ext cx="433320" cy="428075"/>
            </a:xfrm>
            <a:prstGeom prst="rect">
              <a:avLst/>
            </a:prstGeom>
          </p:spPr>
        </p:pic>
        <p:sp>
          <p:nvSpPr>
            <p:cNvPr id="9" name="Shape 44"/>
            <p:cNvSpPr txBox="1"/>
            <p:nvPr/>
          </p:nvSpPr>
          <p:spPr>
            <a:xfrm>
              <a:off x="6844935" y="6095682"/>
              <a:ext cx="5070613" cy="544824"/>
            </a:xfrm>
            <a:prstGeom prst="rect">
              <a:avLst/>
            </a:prstGeom>
          </p:spPr>
          <p:txBody>
            <a:bodyPr vert="horz" lIns="0" tIns="60960" rIns="48000" bIns="60960">
              <a:noAutofit/>
            </a:bodyPr>
            <a:lstStyle>
              <a:defPPr/>
              <a:lvl1pPr marL="0" lvl="0" indent="0" algn="l">
                <a:buFont typeface="Arial"/>
                <a:buNone/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1pPr>
              <a:lvl2pPr marL="457200" lvl="1" indent="0" algn="l">
                <a:buFont typeface="Arial"/>
                <a:buNone/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marL="914400" lvl="2" indent="0" algn="l">
                <a:buFont typeface="Arial"/>
                <a:buNone/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marL="1371600" lvl="3" indent="0" algn="l">
                <a:buFont typeface="Arial"/>
                <a:buNone/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marL="1828800" lvl="4" indent="0" algn="l">
                <a:buFont typeface="Arial"/>
                <a:buNone/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marL="2514600" lvl="5" indent="-228600" algn="l"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lang="ru-RU" sz="2400" b="1" dirty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30</a:t>
              </a:r>
              <a:r>
                <a:rPr sz="1467" dirty="0">
                  <a:latin typeface="Montserrat" panose="00000500000000000000" pitchFamily="2" charset="-52"/>
                </a:rPr>
                <a:t> </a:t>
              </a:r>
              <a:r>
                <a:rPr lang="ru-RU" sz="1200" dirty="0">
                  <a:latin typeface="Montserrat" panose="00000500000000000000" pitchFamily="2" charset="-52"/>
                </a:rPr>
                <a:t>сотрудников предприятия </a:t>
              </a:r>
              <a:r>
                <a:rPr sz="1200" dirty="0">
                  <a:latin typeface="Montserrat" panose="00000500000000000000" pitchFamily="2" charset="-52"/>
                </a:rPr>
                <a:t>– </a:t>
              </a:r>
              <a:r>
                <a:rPr lang="ru-RU" sz="1200" dirty="0">
                  <a:latin typeface="Montserrat" panose="00000500000000000000" pitchFamily="2" charset="-52"/>
                </a:rPr>
                <a:t>слушатели программы ПК</a:t>
              </a:r>
              <a:endParaRPr sz="1200" b="1" dirty="0">
                <a:latin typeface="Montserrat" panose="00000500000000000000" pitchFamily="2" charset="-52"/>
              </a:endParaRPr>
            </a:p>
          </p:txBody>
        </p:sp>
        <p:sp>
          <p:nvSpPr>
            <p:cNvPr id="11" name="Shape 56"/>
            <p:cNvSpPr/>
            <p:nvPr/>
          </p:nvSpPr>
          <p:spPr>
            <a:xfrm>
              <a:off x="6201104" y="6119723"/>
              <a:ext cx="5645112" cy="496745"/>
            </a:xfrm>
            <a:prstGeom prst="roundRect">
              <a:avLst>
                <a:gd name="adj" fmla="val 6278"/>
              </a:avLst>
            </a:prstGeom>
            <a:noFill/>
            <a:ln w="9525">
              <a:solidFill>
                <a:srgbClr val="6491F0"/>
              </a:solidFill>
              <a:prstDash val="solid"/>
            </a:ln>
          </p:spPr>
          <p:txBody>
            <a:bodyPr lIns="121920" tIns="60960" rIns="121920" bIns="60960" anchor="ctr"/>
            <a:lstStyle/>
            <a:p>
              <a:pPr algn="ctr"/>
              <a:endParaRPr sz="2400">
                <a:solidFill>
                  <a:schemeClr val="lt1"/>
                </a:solidFill>
                <a:latin typeface="Montserrat" panose="00000500000000000000" pitchFamily="2" charset="-52"/>
              </a:endParaRPr>
            </a:p>
          </p:txBody>
        </p:sp>
      </p:grp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9" t="13775" r="22753" b="6230"/>
          <a:stretch/>
        </p:blipFill>
        <p:spPr bwMode="auto">
          <a:xfrm>
            <a:off x="10976376" y="1993875"/>
            <a:ext cx="835617" cy="8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31" y="1510315"/>
            <a:ext cx="11252360" cy="4351338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Принять информацию к сведению.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Совместно с Министерством промышленности и науки Свердловской области организовать работу по следующим направлениям: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формирование согласованного отраслевого запроса на специалистов в разрезе направлений </a:t>
            </a:r>
            <a:b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 уровней подготовки до 2026 года;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определение индустриальных партнеров для участия в конкурсах по направлению </a:t>
            </a:r>
            <a:b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«Сфера производства средств производства и автоматизация»;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организация целевого приема и целевого обучения в интересах предприятий;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организация стажировок на предприятиях;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формирование/определение интеграторов активности по направлению средств производства и автоматизации, определение механизмов взаимодействия и кооперации с ними;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информационная поддержка мероприятий в рамках продвижения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направления </a:t>
            </a: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Сфера производства средств производства и автоматизация</a:t>
            </a: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».</a:t>
            </a:r>
          </a:p>
        </p:txBody>
      </p:sp>
      <p:pic>
        <p:nvPicPr>
          <p:cNvPr id="4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C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rgbClr val="FFC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роект решения</a:t>
            </a:r>
            <a:endParaRPr lang="ru-RU" sz="2400" dirty="0">
              <a:solidFill>
                <a:srgbClr val="FFC00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Портфельный подход к управлению </a:t>
            </a:r>
            <a:r>
              <a:rPr lang="en-US" sz="2400" dirty="0" smtClean="0">
                <a:solidFill>
                  <a:srgbClr val="001C70"/>
                </a:solidFill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/>
            </a:r>
            <a:br>
              <a:rPr lang="en-US" sz="2400" dirty="0" smtClean="0">
                <a:solidFill>
                  <a:srgbClr val="001C70"/>
                </a:solidFill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</a:br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и </a:t>
            </a:r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представлению образовательных проектов развития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3F050-68F0-895A-4EBD-228C8A4261A3}"/>
              </a:ext>
            </a:extLst>
          </p:cNvPr>
          <p:cNvSpPr txBox="1"/>
          <p:nvPr/>
        </p:nvSpPr>
        <p:spPr>
          <a:xfrm>
            <a:off x="503197" y="1439365"/>
            <a:ext cx="1131409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Предпосылки:</a:t>
            </a:r>
            <a:endParaRPr lang="en-US" sz="1600" b="1" dirty="0" smtClean="0">
              <a:latin typeface="Montserrat" panose="00000500000000000000" pitchFamily="2" charset="-52"/>
            </a:endParaRPr>
          </a:p>
          <a:p>
            <a:endParaRPr lang="en-US" sz="1400" dirty="0" smtClean="0">
              <a:latin typeface="Montserrat" panose="00000500000000000000" pitchFamily="2" charset="-52"/>
              <a:ea typeface="Montserrat SemiBold" pitchFamily="34" charset="-122"/>
              <a:cs typeface="Montserrat SemiBold" pitchFamily="34" charset="-120"/>
            </a:endParaRPr>
          </a:p>
          <a:p>
            <a: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С </a:t>
            </a:r>
            <a:r>
              <a:rPr lang="ru-RU" sz="1200" dirty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начала года по итогам конкурсного отбора университет получил право на реализацию ряда мероприятий </a:t>
            </a:r>
            <a: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/>
            </a:r>
            <a:b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</a:br>
            <a: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в </a:t>
            </a:r>
            <a:r>
              <a:rPr lang="ru-RU" sz="1200" dirty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рамках </a:t>
            </a:r>
            <a: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национальных / федеральных </a:t>
            </a:r>
            <a:r>
              <a:rPr lang="ru-RU" sz="1200" dirty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проектов,  государственных программ с финансированием как напрямую </a:t>
            </a:r>
            <a: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/>
            </a:r>
            <a:b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</a:br>
            <a: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из </a:t>
            </a:r>
            <a:r>
              <a:rPr lang="ru-RU" sz="1200" dirty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средств </a:t>
            </a:r>
            <a: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федерального </a:t>
            </a:r>
            <a:r>
              <a:rPr lang="ru-RU" sz="1200" dirty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/ регионального / муниципального бюджетов, так и через федеральных </a:t>
            </a:r>
            <a:r>
              <a:rPr lang="ru-RU" sz="1200" dirty="0" smtClean="0">
                <a:latin typeface="Montserrat" panose="00000500000000000000" pitchFamily="2" charset="-52"/>
                <a:ea typeface="Montserrat SemiBold" pitchFamily="34" charset="-122"/>
                <a:cs typeface="Montserrat SemiBold" pitchFamily="34" charset="-120"/>
              </a:rPr>
              <a:t>операторов</a:t>
            </a:r>
            <a:endParaRPr lang="ru-RU" sz="1200" dirty="0">
              <a:latin typeface="Montserrat" panose="00000500000000000000" pitchFamily="2" charset="-52"/>
              <a:ea typeface="Montserrat SemiBold" pitchFamily="34" charset="-122"/>
              <a:cs typeface="Montserrat SemiBold" pitchFamily="34" charset="-120"/>
            </a:endParaRPr>
          </a:p>
          <a:p>
            <a:endParaRPr lang="ru-RU" sz="1600" b="1" dirty="0">
              <a:solidFill>
                <a:srgbClr val="001C70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E777C7D-448C-F25C-E08D-A9C76CF12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22764"/>
              </p:ext>
            </p:extLst>
          </p:nvPr>
        </p:nvGraphicFramePr>
        <p:xfrm>
          <a:off x="2247089" y="3514785"/>
          <a:ext cx="9570202" cy="28492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72383">
                  <a:extLst>
                    <a:ext uri="{9D8B030D-6E8A-4147-A177-3AD203B41FA5}">
                      <a16:colId xmlns:a16="http://schemas.microsoft.com/office/drawing/2014/main" val="732937660"/>
                    </a:ext>
                  </a:extLst>
                </a:gridCol>
                <a:gridCol w="6797819">
                  <a:extLst>
                    <a:ext uri="{9D8B030D-6E8A-4147-A177-3AD203B41FA5}">
                      <a16:colId xmlns:a16="http://schemas.microsoft.com/office/drawing/2014/main" val="735502669"/>
                    </a:ext>
                  </a:extLst>
                </a:gridCol>
              </a:tblGrid>
              <a:tr h="15220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Национальный проект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Федеральный проект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62754"/>
                  </a:ext>
                </a:extLst>
              </a:tr>
              <a:tr h="15220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Беспилотные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авиационные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системы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 SemiBold" pitchFamily="34" charset="-122"/>
                          <a:cs typeface="Montserrat SemiBold" pitchFamily="34" charset="-120"/>
                        </a:rPr>
                        <a:t>Кадры для БАС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78148"/>
                  </a:ext>
                </a:extLst>
              </a:tr>
              <a:tr h="47183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Промышленное обеспечение транспортной мобильности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Разработка важнейших наукоемких технологий и опережающая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подготовка /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переподготовка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квалиф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.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кадров по направлению транспортной мобильности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31201"/>
                  </a:ext>
                </a:extLst>
              </a:tr>
              <a:tr h="2587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Средства производства и автоматизации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Наука и кадры для производства средств производства и автоматизации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39885"/>
                  </a:ext>
                </a:extLst>
              </a:tr>
              <a:tr h="36529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Новые материалы и химия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Опережающая подготовка и переподготовка квалифицированных кадров по направлению новых материалов и химии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70527"/>
                  </a:ext>
                </a:extLst>
              </a:tr>
              <a:tr h="2587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Экономика данных и цифровая трансформация государства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Искусственный интеллект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266899"/>
                  </a:ext>
                </a:extLst>
              </a:tr>
              <a:tr h="2587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…..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787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1D6B7CA-8DED-BDF6-4A4D-ED3106DA4FC2}"/>
              </a:ext>
            </a:extLst>
          </p:cNvPr>
          <p:cNvSpPr txBox="1"/>
          <p:nvPr/>
        </p:nvSpPr>
        <p:spPr>
          <a:xfrm>
            <a:off x="503197" y="2971111"/>
            <a:ext cx="6851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Часть образовательных проектов </a:t>
            </a:r>
            <a:r>
              <a:rPr lang="ru-RU" sz="1600" b="1" dirty="0" smtClean="0">
                <a:latin typeface="Montserrat" panose="00000500000000000000" pitchFamily="2" charset="-52"/>
              </a:rPr>
              <a:t>развития: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9" y="3856151"/>
            <a:ext cx="1264286" cy="3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9" y="4317808"/>
            <a:ext cx="1350002" cy="3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19" y="4779465"/>
            <a:ext cx="1527500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019" y="5241122"/>
            <a:ext cx="1190455" cy="3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19" y="5702780"/>
            <a:ext cx="1196591" cy="360000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11" y="1504325"/>
            <a:ext cx="1914480" cy="10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"/>
          <p:cNvSpPr txBox="1">
            <a:spLocks noGrp="1"/>
          </p:cNvSpPr>
          <p:nvPr>
            <p:ph type="title" idx="4294967295"/>
          </p:nvPr>
        </p:nvSpPr>
        <p:spPr>
          <a:xfrm>
            <a:off x="1132152" y="1363088"/>
            <a:ext cx="10283918" cy="29428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/>
            <a:lvl1pPr lvl="0"/>
          </a:lstStyle>
          <a:p>
            <a:r>
              <a:rPr lang="ru-RU" sz="4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Спасибо за внимание! </a:t>
            </a:r>
            <a:endParaRPr sz="4000" dirty="0">
              <a:solidFill>
                <a:srgbClr val="FFC00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B97885-7DF3-4C3F-9887-2E606CBC2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959178" y="194160"/>
            <a:ext cx="1969218" cy="1045081"/>
          </a:xfrm>
          <a:prstGeom prst="rect">
            <a:avLst/>
          </a:prstGeom>
        </p:spPr>
      </p:pic>
      <p:sp>
        <p:nvSpPr>
          <p:cNvPr id="10" name="Shape 15"/>
          <p:cNvSpPr txBox="1">
            <a:spLocks/>
          </p:cNvSpPr>
          <p:nvPr/>
        </p:nvSpPr>
        <p:spPr>
          <a:xfrm>
            <a:off x="1132152" y="4429763"/>
            <a:ext cx="2903820" cy="10230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defPPr>
              <a:defRPr/>
            </a:defPPr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Манжуров</a:t>
            </a: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b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Игорь Леонидович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>
                <a:solidFill>
                  <a:srgbClr val="FFC000"/>
                </a:solidFill>
                <a:latin typeface="Montserrat" panose="00000500000000000000" pitchFamily="2" charset="-52"/>
              </a:rPr>
              <a:t>Директор по развитию </a:t>
            </a:r>
            <a: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/>
            </a:r>
            <a:b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Уральского </a:t>
            </a:r>
            <a:r>
              <a:rPr lang="ru-RU" sz="1200" dirty="0">
                <a:solidFill>
                  <a:srgbClr val="FFC000"/>
                </a:solidFill>
                <a:latin typeface="Montserrat" panose="00000500000000000000" pitchFamily="2" charset="-52"/>
              </a:rPr>
              <a:t>межрегионального </a:t>
            </a:r>
            <a: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/>
            </a:r>
            <a:b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научно-образовательного центра</a:t>
            </a:r>
            <a:endParaRPr lang="en-US" sz="1200" smtClean="0">
              <a:solidFill>
                <a:srgbClr val="FFC000"/>
              </a:solidFill>
              <a:latin typeface="Montserrat" panose="00000500000000000000" pitchFamily="2" charset="-52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+7 (343) 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374-15-55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i.l.manzhurov@urfu.ru</a:t>
            </a:r>
            <a:r>
              <a:rPr lang="ru-RU" sz="120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sz="12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7692" y="4429763"/>
            <a:ext cx="2877260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Андрейченко </a:t>
            </a: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Наталья Владимировна</a:t>
            </a:r>
          </a:p>
          <a:p>
            <a:pPr>
              <a:spcBef>
                <a:spcPts val="1000"/>
              </a:spcBef>
            </a:pPr>
            <a:r>
              <a:rPr lang="ru-RU" sz="1200" smtClean="0">
                <a:solidFill>
                  <a:srgbClr val="FFC000"/>
                </a:solidFill>
                <a:latin typeface="Montserrat" panose="00000500000000000000" pitchFamily="2" charset="-52"/>
              </a:rPr>
              <a:t>Проректор по </a:t>
            </a:r>
            <a:r>
              <a:rPr lang="ru-RU" sz="1200" dirty="0">
                <a:solidFill>
                  <a:srgbClr val="FFC000"/>
                </a:solidFill>
                <a:latin typeface="Montserrat" panose="00000500000000000000" pitchFamily="2" charset="-52"/>
              </a:rPr>
              <a:t>развитию </a:t>
            </a:r>
            <a: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магистратуры</a:t>
            </a: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+7 (343) 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375-95-80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+7 (918) 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568-65-81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n.v.andreichenko@urfu.ru</a:t>
            </a:r>
            <a:endParaRPr lang="ru-RU" sz="1200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36672" y="4429763"/>
            <a:ext cx="2877260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Черепанов </a:t>
            </a:r>
            <a:b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Александр Николаевич</a:t>
            </a:r>
          </a:p>
          <a:p>
            <a:pPr>
              <a:spcBef>
                <a:spcPts val="1000"/>
              </a:spcBef>
            </a:pPr>
            <a: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Центр по работе </a:t>
            </a:r>
            <a:b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с предприятиями</a:t>
            </a: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+7 (343) 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375-9</a:t>
            </a: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3</a:t>
            </a:r>
            <a:r>
              <a:rPr lang="en-US" sz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-</a:t>
            </a:r>
            <a:r>
              <a:rPr lang="ru-RU" sz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99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+7 (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91</a:t>
            </a: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2</a:t>
            </a:r>
            <a:r>
              <a:rPr lang="en-US" sz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) </a:t>
            </a:r>
            <a:r>
              <a:rPr lang="ru-RU" sz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246</a:t>
            </a:r>
            <a:r>
              <a:rPr lang="en-US" sz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-</a:t>
            </a:r>
            <a:r>
              <a:rPr lang="ru-RU" sz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5</a:t>
            </a:r>
            <a:r>
              <a:rPr lang="en-US" sz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5-1</a:t>
            </a:r>
            <a:r>
              <a:rPr lang="ru-RU" sz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8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>a.n.cherepanov@urfu.ru</a:t>
            </a: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anose="00000500000000000000" pitchFamily="2" charset="-52"/>
              </a:rPr>
            </a:br>
            <a:endParaRPr lang="ru-RU" sz="1200" dirty="0">
              <a:solidFill>
                <a:schemeClr val="accent1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76" y="809297"/>
            <a:ext cx="4718720" cy="26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D1646463-7C17-21C2-5F0D-3E3E60F16352}"/>
              </a:ext>
            </a:extLst>
          </p:cNvPr>
          <p:cNvSpPr/>
          <p:nvPr/>
        </p:nvSpPr>
        <p:spPr>
          <a:xfrm>
            <a:off x="433288" y="394444"/>
            <a:ext cx="9653988" cy="5232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</a:rPr>
              <a:t>Предпосылки, вызовы, амбиции 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7B5C9445-49EE-3CB3-1E45-50FE724F72A4}"/>
              </a:ext>
            </a:extLst>
          </p:cNvPr>
          <p:cNvSpPr/>
          <p:nvPr/>
        </p:nvSpPr>
        <p:spPr>
          <a:xfrm>
            <a:off x="472200" y="1305883"/>
            <a:ext cx="11571589" cy="5145167"/>
          </a:xfrm>
          <a:prstGeom prst="roundRect">
            <a:avLst>
              <a:gd name="adj" fmla="val 4235"/>
            </a:avLst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600" b="1" i="0" dirty="0" smtClean="0">
                <a:effectLst/>
                <a:latin typeface="Montserrat" panose="00000500000000000000" pitchFamily="2" charset="-52"/>
              </a:rPr>
              <a:t>1.	Соответствие </a:t>
            </a:r>
            <a:r>
              <a:rPr lang="ru-RU" sz="1600" b="1" i="0" dirty="0">
                <a:effectLst/>
                <a:latin typeface="Montserrat" panose="00000500000000000000" pitchFamily="2" charset="-52"/>
              </a:rPr>
              <a:t>Миссии УрФУ </a:t>
            </a:r>
            <a:endParaRPr lang="ru-RU" sz="1600" dirty="0">
              <a:latin typeface="Montserrat" panose="00000500000000000000" pitchFamily="2" charset="-52"/>
            </a:endParaRPr>
          </a:p>
          <a:p>
            <a:pPr marL="273050">
              <a:spcAft>
                <a:spcPts val="1200"/>
              </a:spcAft>
            </a:pPr>
            <a:r>
              <a:rPr lang="ru-RU" sz="1200" b="0" i="0" dirty="0" smtClean="0">
                <a:effectLst/>
                <a:latin typeface="Montserrat" panose="00000500000000000000" pitchFamily="2" charset="-52"/>
              </a:rPr>
              <a:t>Повышение конкурентоспособности </a:t>
            </a:r>
            <a:r>
              <a:rPr lang="ru-RU" sz="1200" b="0" i="0" dirty="0">
                <a:effectLst/>
                <a:latin typeface="Montserrat" panose="00000500000000000000" pitchFamily="2" charset="-52"/>
              </a:rPr>
              <a:t>и обеспечение реиндустриализации, наращивание человеческого и научно-технического потенциала, сбалансированное обновление традиционных и развитие постиндустриальных отраслей экономики </a:t>
            </a:r>
            <a:r>
              <a:rPr lang="ru-RU" sz="1200" b="0" i="0" dirty="0" smtClean="0">
                <a:effectLst/>
                <a:latin typeface="Montserrat" panose="00000500000000000000" pitchFamily="2" charset="-52"/>
              </a:rPr>
              <a:t>России</a:t>
            </a:r>
          </a:p>
          <a:p>
            <a:pPr marL="273050"/>
            <a:endParaRPr lang="ru-RU" sz="1200" b="0" i="0" dirty="0" smtClean="0">
              <a:effectLst/>
              <a:latin typeface="Montserrat" panose="00000500000000000000" pitchFamily="2" charset="-52"/>
            </a:endParaRP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600" b="1" dirty="0" smtClean="0">
                <a:latin typeface="Montserrat" panose="00000500000000000000" pitchFamily="2" charset="-52"/>
              </a:rPr>
              <a:t>2.	Соответствие </a:t>
            </a:r>
            <a:r>
              <a:rPr lang="ru-RU" sz="1600" b="1" dirty="0">
                <a:latin typeface="Montserrat" panose="00000500000000000000" pitchFamily="2" charset="-52"/>
              </a:rPr>
              <a:t>общей с</a:t>
            </a:r>
            <a:r>
              <a:rPr lang="ru-RU" sz="1600" b="1" i="0" dirty="0">
                <a:effectLst/>
                <a:latin typeface="Montserrat" panose="00000500000000000000" pitchFamily="2" charset="-52"/>
              </a:rPr>
              <a:t>тратегической </a:t>
            </a:r>
            <a:r>
              <a:rPr lang="ru-RU" sz="1600" b="1" i="0" dirty="0" smtClean="0">
                <a:effectLst/>
                <a:latin typeface="Montserrat" panose="00000500000000000000" pitchFamily="2" charset="-52"/>
              </a:rPr>
              <a:t>цели развития университета</a:t>
            </a:r>
          </a:p>
          <a:p>
            <a:pPr marL="273050">
              <a:spcAft>
                <a:spcPts val="1200"/>
              </a:spcAft>
              <a:tabLst>
                <a:tab pos="273050" algn="l"/>
              </a:tabLst>
            </a:pPr>
            <a:r>
              <a:rPr lang="ru-RU" sz="1200" b="0" i="0" dirty="0" smtClean="0">
                <a:effectLst/>
                <a:latin typeface="Montserrat" panose="00000500000000000000" pitchFamily="2" charset="-52"/>
              </a:rPr>
              <a:t>Формирование на </a:t>
            </a:r>
            <a:r>
              <a:rPr lang="ru-RU" sz="1200" b="0" i="0" dirty="0">
                <a:effectLst/>
                <a:latin typeface="Montserrat" panose="00000500000000000000" pitchFamily="2" charset="-52"/>
              </a:rPr>
              <a:t>территории Уральского федерального округа российского научно-образовательного и инновационного центра международного уровня для достижения технологического лидерства в рамках следующих национальных проектов: </a:t>
            </a:r>
            <a:endParaRPr lang="ru-RU" sz="1200" b="0" i="0" dirty="0" smtClean="0">
              <a:effectLst/>
              <a:latin typeface="Montserrat" panose="00000500000000000000" pitchFamily="2" charset="-52"/>
            </a:endParaRPr>
          </a:p>
          <a:p>
            <a:pPr marL="719138" indent="-1714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ru-RU" sz="1200" dirty="0" smtClean="0">
                <a:latin typeface="Montserrat" panose="00000500000000000000" pitchFamily="2" charset="-52"/>
              </a:rPr>
              <a:t>Промышленное </a:t>
            </a:r>
            <a:r>
              <a:rPr lang="ru-RU" sz="1200" dirty="0">
                <a:latin typeface="Montserrat" panose="00000500000000000000" pitchFamily="2" charset="-52"/>
              </a:rPr>
              <a:t>обеспечение транспортной </a:t>
            </a:r>
            <a:r>
              <a:rPr lang="ru-RU" sz="1200" dirty="0" smtClean="0">
                <a:latin typeface="Montserrat" panose="00000500000000000000" pitchFamily="2" charset="-52"/>
              </a:rPr>
              <a:t>мобильности</a:t>
            </a:r>
          </a:p>
          <a:p>
            <a:pPr marL="273050">
              <a:tabLst>
                <a:tab pos="273050" algn="l"/>
              </a:tabLst>
            </a:pPr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latin typeface="Montserrat" panose="00000500000000000000" pitchFamily="2" charset="-52"/>
              </a:rPr>
              <a:t>3. Соответствие стратегическим целям </a:t>
            </a:r>
            <a:r>
              <a:rPr lang="ru-RU" sz="1600" b="1" dirty="0">
                <a:latin typeface="Montserrat" panose="00000500000000000000" pitchFamily="2" charset="-52"/>
              </a:rPr>
              <a:t>Программы развития </a:t>
            </a:r>
            <a:r>
              <a:rPr lang="ru-RU" sz="1600" b="1" dirty="0" smtClean="0">
                <a:latin typeface="Montserrat" panose="00000500000000000000" pitchFamily="2" charset="-52"/>
              </a:rPr>
              <a:t>УрФУ</a:t>
            </a:r>
          </a:p>
          <a:p>
            <a:endParaRPr lang="ru-RU" sz="1600" b="1" dirty="0">
              <a:latin typeface="Montserrat" panose="00000500000000000000" pitchFamily="2" charset="-52"/>
            </a:endParaRPr>
          </a:p>
          <a:p>
            <a:pPr marL="273050" lvl="1">
              <a:spcAft>
                <a:spcPts val="1200"/>
              </a:spcAft>
            </a:pPr>
            <a:r>
              <a:rPr lang="ru-RU" sz="1200" dirty="0">
                <a:latin typeface="Montserrat" panose="00000500000000000000" pitchFamily="2" charset="-52"/>
              </a:rPr>
              <a:t>№1 – Формирование практико-ориентированной образовательной </a:t>
            </a:r>
            <a:r>
              <a:rPr lang="ru-RU" sz="1200" dirty="0" smtClean="0">
                <a:latin typeface="Montserrat" panose="00000500000000000000" pitchFamily="2" charset="-52"/>
              </a:rPr>
              <a:t>экосистемы</a:t>
            </a:r>
            <a:br>
              <a:rPr lang="ru-RU" sz="1200" dirty="0" smtClean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№</a:t>
            </a:r>
            <a:r>
              <a:rPr lang="ru-RU" sz="1200" dirty="0">
                <a:latin typeface="Montserrat" panose="00000500000000000000" pitchFamily="2" charset="-52"/>
              </a:rPr>
              <a:t>7  – Кадровый потенциал для технологического лидерства</a:t>
            </a:r>
          </a:p>
          <a:p>
            <a:pPr marL="273050" lvl="1"/>
            <a:endParaRPr lang="ru-RU" sz="1200" dirty="0">
              <a:latin typeface="Montserrat" panose="00000500000000000000" pitchFamily="2" charset="-52"/>
            </a:endParaRP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600" b="1" dirty="0" smtClean="0">
                <a:latin typeface="Montserrat" panose="00000500000000000000" pitchFamily="2" charset="-52"/>
              </a:rPr>
              <a:t>4.	Рост </a:t>
            </a:r>
            <a:r>
              <a:rPr lang="ru-RU" sz="1600" b="1" dirty="0">
                <a:latin typeface="Montserrat" panose="00000500000000000000" pitchFamily="2" charset="-52"/>
              </a:rPr>
              <a:t>контингента студентов на инженерно-технических направлениях </a:t>
            </a:r>
            <a:r>
              <a:rPr lang="ru-RU" sz="1600" b="1" dirty="0" smtClean="0">
                <a:latin typeface="Montserrat" panose="00000500000000000000" pitchFamily="2" charset="-52"/>
              </a:rPr>
              <a:t>подготовки</a:t>
            </a:r>
          </a:p>
          <a:p>
            <a:pPr>
              <a:tabLst>
                <a:tab pos="273050" algn="l"/>
              </a:tabLst>
            </a:pPr>
            <a:endParaRPr lang="ru-RU" sz="1200" dirty="0">
              <a:latin typeface="Montserrat" panose="00000500000000000000" pitchFamily="2" charset="-52"/>
            </a:endParaRPr>
          </a:p>
          <a:p>
            <a:pPr marL="273050" indent="-273050">
              <a:spcAft>
                <a:spcPts val="1200"/>
              </a:spcAft>
              <a:buAutoNum type="arabicPeriod" startAt="5"/>
            </a:pPr>
            <a:r>
              <a:rPr lang="ru-RU" sz="1600" b="1" dirty="0" smtClean="0">
                <a:latin typeface="Montserrat" panose="00000500000000000000" pitchFamily="2" charset="-52"/>
              </a:rPr>
              <a:t>Формирование </a:t>
            </a:r>
            <a:r>
              <a:rPr lang="ru-RU" sz="1600" b="1" dirty="0">
                <a:latin typeface="Montserrat" panose="00000500000000000000" pitchFamily="2" charset="-52"/>
              </a:rPr>
              <a:t>в университете задела</a:t>
            </a:r>
            <a:r>
              <a:rPr lang="ru-RU" sz="1200" dirty="0">
                <a:latin typeface="Montserrat" panose="00000500000000000000" pitchFamily="2" charset="-52"/>
              </a:rPr>
              <a:t> (компетентностного и инфраструктурного</a:t>
            </a:r>
            <a:r>
              <a:rPr lang="ru-RU" sz="1200" dirty="0" smtClean="0">
                <a:latin typeface="Montserrat" panose="00000500000000000000" pitchFamily="2" charset="-52"/>
              </a:rPr>
              <a:t>) </a:t>
            </a:r>
            <a:br>
              <a:rPr lang="ru-RU" sz="1200" dirty="0" smtClean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для </a:t>
            </a:r>
            <a:r>
              <a:rPr lang="ru-RU" sz="1200" dirty="0">
                <a:latin typeface="Montserrat" panose="00000500000000000000" pitchFamily="2" charset="-52"/>
              </a:rPr>
              <a:t>создания на базе УрФУ научно-образовательного ядра </a:t>
            </a:r>
            <a:r>
              <a:rPr lang="ru-RU" sz="1200" dirty="0" smtClean="0">
                <a:latin typeface="Montserrat" panose="00000500000000000000" pitchFamily="2" charset="-52"/>
              </a:rPr>
              <a:t>направлений производства средств производства и </a:t>
            </a:r>
            <a:r>
              <a:rPr lang="ru-RU" sz="1200" dirty="0" smtClean="0">
                <a:latin typeface="Montserrat" panose="00000500000000000000" pitchFamily="2" charset="-52"/>
              </a:rPr>
              <a:t>авиастроительного кластеров </a:t>
            </a:r>
            <a:r>
              <a:rPr lang="ru-RU" sz="1200" dirty="0" err="1" smtClean="0">
                <a:latin typeface="Montserrat" panose="00000500000000000000" pitchFamily="2" charset="-52"/>
              </a:rPr>
              <a:t>УрФО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pic>
        <p:nvPicPr>
          <p:cNvPr id="5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3" b="24481"/>
          <a:stretch/>
        </p:blipFill>
        <p:spPr bwMode="auto">
          <a:xfrm>
            <a:off x="8967158" y="4260698"/>
            <a:ext cx="2630950" cy="7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1485537" y="3786215"/>
            <a:ext cx="4512500" cy="303511"/>
          </a:xfrm>
          <a:prstGeom prst="rect">
            <a:avLst/>
          </a:prstGeom>
        </p:spPr>
        <p:txBody>
          <a:bodyPr vert="horz" lIns="0" tIns="60960" rIns="96000" bIns="60960" anchor="t">
            <a:noAutofit/>
          </a:bodyPr>
          <a:lstStyle>
            <a:defPPr/>
            <a:lvl1pPr marL="0" lvl="0" indent="0" algn="l">
              <a:buNone/>
              <a:defRPr sz="2200" b="1" i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 b="0" dirty="0">
              <a:solidFill>
                <a:schemeClr val="bg1"/>
              </a:solidFill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370951" y="3892900"/>
            <a:ext cx="9254171" cy="1268699"/>
          </a:xfrm>
          <a:prstGeom prst="rect">
            <a:avLst/>
          </a:prstGeom>
        </p:spPr>
        <p:txBody>
          <a:bodyPr vert="horz" lIns="0" tIns="60960" rIns="121920" bIns="60960" anchor="t">
            <a:noAutofit/>
          </a:bodyPr>
          <a:lstStyle>
            <a:defPPr/>
            <a:lvl1pPr marL="0" lvl="0" indent="0" algn="l">
              <a:buNone/>
              <a:defRPr sz="2000" b="1" i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0" dirty="0" smtClean="0">
                <a:solidFill>
                  <a:srgbClr val="FFC000"/>
                </a:solidFill>
                <a:latin typeface="Montserrat" panose="00000500000000000000" pitchFamily="2" charset="-52"/>
              </a:rPr>
              <a:t>Проект 1</a:t>
            </a:r>
          </a:p>
          <a:p>
            <a:endParaRPr lang="en-US" sz="2400" b="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Подготовка кадров </a:t>
            </a:r>
            <a:r>
              <a:rPr lang="en-US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400" b="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 сфере производства средств производства</a:t>
            </a:r>
            <a:endParaRPr sz="24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1" y="1252029"/>
            <a:ext cx="3909259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122190" y="2714461"/>
            <a:ext cx="3903130" cy="1294834"/>
          </a:xfrm>
          <a:prstGeom prst="rect">
            <a:avLst/>
          </a:prstGeom>
          <a:solidFill>
            <a:srgbClr val="FE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Shape 60"/>
          <p:cNvSpPr/>
          <p:nvPr/>
        </p:nvSpPr>
        <p:spPr>
          <a:xfrm>
            <a:off x="591198" y="1519107"/>
            <a:ext cx="3204114" cy="336000"/>
          </a:xfrm>
          <a:prstGeom prst="roundRect">
            <a:avLst>
              <a:gd name="adj" fmla="val 8690"/>
            </a:avLst>
          </a:prstGeom>
          <a:gradFill>
            <a:gsLst>
              <a:gs pos="0">
                <a:srgbClr val="203889"/>
              </a:gs>
              <a:gs pos="100000">
                <a:srgbClr val="3F62B8"/>
              </a:gs>
            </a:gsLst>
          </a:gradFill>
          <a:ln>
            <a:noFill/>
          </a:ln>
        </p:spPr>
        <p:txBody>
          <a:bodyPr lIns="144000" tIns="48000" rIns="0" bIns="120000" anchor="t"/>
          <a:lstStyle/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ea typeface="Arial"/>
                <a:cs typeface="Arial" panose="020B0604020202020204" pitchFamily="34" charset="0"/>
              </a:rPr>
              <a:t>Экономика Свердловской области</a:t>
            </a:r>
            <a:endParaRPr lang="ru-RU" sz="1200" dirty="0">
              <a:solidFill>
                <a:srgbClr val="9A3FBB"/>
              </a:solidFill>
              <a:latin typeface="Montserrat" panose="00000500000000000000" pitchFamily="2" charset="-52"/>
              <a:ea typeface="Arial"/>
              <a:cs typeface="Arial" panose="020B0604020202020204" pitchFamily="34" charset="0"/>
            </a:endParaRPr>
          </a:p>
        </p:txBody>
      </p:sp>
      <p:pic>
        <p:nvPicPr>
          <p:cNvPr id="17" name="Google Shape;56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36" y="2104205"/>
            <a:ext cx="3302916" cy="414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67;p77"/>
          <p:cNvSpPr txBox="1"/>
          <p:nvPr/>
        </p:nvSpPr>
        <p:spPr>
          <a:xfrm>
            <a:off x="4060914" y="1422046"/>
            <a:ext cx="4065281" cy="221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109,7</a:t>
            </a:r>
            <a:r>
              <a:rPr lang="en-US" sz="16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%</a:t>
            </a:r>
            <a:r>
              <a:rPr lang="ru-RU" sz="12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>
                <a:solidFill>
                  <a:srgbClr val="023CA7"/>
                </a:solidFill>
                <a:latin typeface="Montserrat" panose="00000500000000000000" pitchFamily="2" charset="-52"/>
              </a:rPr>
              <a:t>-</a:t>
            </a: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</a:rPr>
              <a:t> рост </a:t>
            </a: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производства обрабатывающей </a:t>
            </a: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</a:rPr>
              <a:t>промышленности в 2023 </a:t>
            </a: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году</a:t>
            </a:r>
            <a:r>
              <a:rPr lang="en-US" sz="12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был</a:t>
            </a:r>
            <a:r>
              <a:rPr lang="en-US" sz="12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 </a:t>
            </a:r>
            <a:r>
              <a:rPr lang="ru-RU" sz="12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одним </a:t>
            </a:r>
            <a:r>
              <a:rPr lang="ru-RU" sz="1200" b="1" dirty="0">
                <a:solidFill>
                  <a:srgbClr val="023CA7"/>
                </a:solidFill>
                <a:latin typeface="Montserrat" panose="00000500000000000000" pitchFamily="2" charset="-52"/>
              </a:rPr>
              <a:t>из самых высоких в </a:t>
            </a:r>
            <a:r>
              <a:rPr lang="ru-RU" sz="1200" b="1" dirty="0" smtClean="0">
                <a:solidFill>
                  <a:srgbClr val="023CA7"/>
                </a:solidFill>
                <a:latin typeface="Montserrat" panose="00000500000000000000" pitchFamily="2" charset="-52"/>
              </a:rPr>
              <a:t>стране</a:t>
            </a:r>
            <a:endParaRPr sz="1200" b="1" dirty="0">
              <a:solidFill>
                <a:srgbClr val="980000"/>
              </a:solidFill>
              <a:latin typeface="Montserrat" panose="00000500000000000000" pitchFamily="2" charset="-52"/>
            </a:endParaRPr>
          </a:p>
          <a:p>
            <a:endParaRPr lang="en-US" sz="1200" dirty="0" smtClean="0">
              <a:solidFill>
                <a:schemeClr val="dk1"/>
              </a:solidFill>
              <a:latin typeface="Montserrat" panose="00000500000000000000" pitchFamily="2" charset="-52"/>
            </a:endParaRPr>
          </a:p>
          <a:p>
            <a:endParaRPr lang="ru-RU" sz="1200" dirty="0">
              <a:solidFill>
                <a:schemeClr val="dk1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</a:rPr>
              <a:t>Рост  производства составил</a:t>
            </a: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</a:rPr>
              <a:t>:</a:t>
            </a:r>
            <a:endParaRPr sz="1200" dirty="0">
              <a:solidFill>
                <a:schemeClr val="dk1"/>
              </a:solidFill>
              <a:latin typeface="Montserrat" panose="00000500000000000000" pitchFamily="2" charset="-52"/>
            </a:endParaRPr>
          </a:p>
          <a:p>
            <a:pPr marL="622300" indent="-622300"/>
            <a:r>
              <a:rPr lang="ru-RU" sz="1200" b="1" dirty="0">
                <a:solidFill>
                  <a:srgbClr val="023CA7"/>
                </a:solidFill>
                <a:latin typeface="Montserrat" panose="00000500000000000000" pitchFamily="2" charset="-52"/>
              </a:rPr>
              <a:t>121,4 %</a:t>
            </a:r>
            <a:r>
              <a:rPr lang="ru-RU" sz="1200" dirty="0">
                <a:solidFill>
                  <a:srgbClr val="023CA7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smtClean="0">
                <a:solidFill>
                  <a:srgbClr val="001C70"/>
                </a:solidFill>
                <a:latin typeface="Montserrat" panose="00000500000000000000" pitchFamily="2" charset="-52"/>
              </a:rPr>
              <a:t>	</a:t>
            </a:r>
            <a:r>
              <a:rPr lang="ru-RU" sz="1200" dirty="0" smtClean="0">
                <a:latin typeface="Montserrat" panose="00000500000000000000" pitchFamily="2" charset="-52"/>
              </a:rPr>
              <a:t>- </a:t>
            </a:r>
            <a:r>
              <a:rPr lang="ru-RU" sz="1200" dirty="0">
                <a:latin typeface="Montserrat" panose="00000500000000000000" pitchFamily="2" charset="-52"/>
              </a:rPr>
              <a:t>металлических изделий;</a:t>
            </a:r>
            <a:endParaRPr sz="1200" dirty="0">
              <a:latin typeface="Montserrat" panose="00000500000000000000" pitchFamily="2" charset="-52"/>
            </a:endParaRPr>
          </a:p>
          <a:p>
            <a:pPr marL="622300" indent="-622300"/>
            <a:r>
              <a:rPr lang="ru-RU" sz="1200" b="1" dirty="0">
                <a:solidFill>
                  <a:srgbClr val="023CA7"/>
                </a:solidFill>
                <a:latin typeface="Montserrat" panose="00000500000000000000" pitchFamily="2" charset="-52"/>
              </a:rPr>
              <a:t>131,1 %</a:t>
            </a:r>
            <a:r>
              <a:rPr lang="en-US" sz="1200" dirty="0">
                <a:latin typeface="Montserrat" panose="00000500000000000000" pitchFamily="2" charset="-52"/>
              </a:rPr>
              <a:t>	</a:t>
            </a:r>
            <a:r>
              <a:rPr lang="ru-RU" sz="1200" dirty="0" smtClean="0">
                <a:latin typeface="Montserrat" panose="00000500000000000000" pitchFamily="2" charset="-52"/>
              </a:rPr>
              <a:t>- </a:t>
            </a:r>
            <a:r>
              <a:rPr lang="ru-RU" sz="1200" dirty="0">
                <a:latin typeface="Montserrat" panose="00000500000000000000" pitchFamily="2" charset="-52"/>
              </a:rPr>
              <a:t>машин и оборудования;</a:t>
            </a:r>
            <a:endParaRPr sz="1200" dirty="0">
              <a:latin typeface="Montserrat" panose="00000500000000000000" pitchFamily="2" charset="-52"/>
            </a:endParaRPr>
          </a:p>
          <a:p>
            <a:pPr marL="622300" indent="-622300"/>
            <a:r>
              <a:rPr lang="ru-RU" sz="1200" b="1" dirty="0">
                <a:solidFill>
                  <a:srgbClr val="023CA7"/>
                </a:solidFill>
                <a:latin typeface="Montserrat" panose="00000500000000000000" pitchFamily="2" charset="-52"/>
              </a:rPr>
              <a:t>113,6 %</a:t>
            </a:r>
            <a:r>
              <a:rPr lang="en-US" sz="1200" dirty="0" smtClean="0">
                <a:latin typeface="Montserrat" panose="00000500000000000000" pitchFamily="2" charset="-52"/>
              </a:rPr>
              <a:t>	</a:t>
            </a:r>
            <a:r>
              <a:rPr lang="ru-RU" sz="1200" dirty="0" smtClean="0">
                <a:latin typeface="Montserrat" panose="00000500000000000000" pitchFamily="2" charset="-52"/>
              </a:rPr>
              <a:t>- </a:t>
            </a:r>
            <a:r>
              <a:rPr lang="ru-RU" sz="1200" dirty="0">
                <a:latin typeface="Montserrat" panose="00000500000000000000" pitchFamily="2" charset="-52"/>
              </a:rPr>
              <a:t>электрического оборудования;</a:t>
            </a:r>
            <a:endParaRPr sz="1200" dirty="0">
              <a:latin typeface="Montserrat" panose="00000500000000000000" pitchFamily="2" charset="-52"/>
            </a:endParaRPr>
          </a:p>
          <a:p>
            <a:pPr marL="622300" indent="-622300"/>
            <a:r>
              <a:rPr lang="ru-RU" sz="1200" b="1" dirty="0">
                <a:solidFill>
                  <a:srgbClr val="023CA7"/>
                </a:solidFill>
                <a:latin typeface="Montserrat" panose="00000500000000000000" pitchFamily="2" charset="-52"/>
              </a:rPr>
              <a:t>110,0 %</a:t>
            </a:r>
            <a:r>
              <a:rPr lang="ru-RU" sz="1200" b="1" dirty="0">
                <a:solidFill>
                  <a:srgbClr val="001C7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smtClean="0">
                <a:latin typeface="Montserrat" panose="00000500000000000000" pitchFamily="2" charset="-52"/>
              </a:rPr>
              <a:t>	</a:t>
            </a:r>
            <a:r>
              <a:rPr lang="ru-RU" sz="1200" dirty="0" smtClean="0">
                <a:latin typeface="Montserrat" panose="00000500000000000000" pitchFamily="2" charset="-52"/>
              </a:rPr>
              <a:t>- </a:t>
            </a:r>
            <a:r>
              <a:rPr lang="ru-RU" sz="1200" dirty="0">
                <a:latin typeface="Montserrat" panose="00000500000000000000" pitchFamily="2" charset="-52"/>
              </a:rPr>
              <a:t>металлургического производства;</a:t>
            </a:r>
            <a:endParaRPr sz="1200" dirty="0">
              <a:latin typeface="Montserrat" panose="00000500000000000000" pitchFamily="2" charset="-52"/>
            </a:endParaRPr>
          </a:p>
          <a:p>
            <a:pPr marL="622300" indent="-622300"/>
            <a:r>
              <a:rPr lang="ru-RU" sz="1200" b="1" dirty="0">
                <a:solidFill>
                  <a:srgbClr val="023CA7"/>
                </a:solidFill>
                <a:latin typeface="Montserrat" panose="00000500000000000000" pitchFamily="2" charset="-52"/>
              </a:rPr>
              <a:t>123,8 %</a:t>
            </a:r>
            <a:r>
              <a:rPr lang="en-US" sz="1200" dirty="0" smtClean="0">
                <a:latin typeface="Montserrat" panose="00000500000000000000" pitchFamily="2" charset="-52"/>
              </a:rPr>
              <a:t>	</a:t>
            </a:r>
            <a:r>
              <a:rPr lang="ru-RU" sz="1200" dirty="0" smtClean="0">
                <a:latin typeface="Montserrat" panose="00000500000000000000" pitchFamily="2" charset="-52"/>
              </a:rPr>
              <a:t>-  </a:t>
            </a:r>
            <a:r>
              <a:rPr lang="ru-RU" sz="1200" dirty="0">
                <a:latin typeface="Montserrat" panose="00000500000000000000" pitchFamily="2" charset="-52"/>
              </a:rPr>
              <a:t>строительства;  </a:t>
            </a:r>
            <a:endParaRPr sz="1200" dirty="0">
              <a:latin typeface="Montserrat" panose="00000500000000000000" pitchFamily="2" charset="-52"/>
            </a:endParaRPr>
          </a:p>
          <a:p>
            <a:pPr marL="622300" indent="-622300">
              <a:tabLst>
                <a:tab pos="719138" algn="l"/>
              </a:tabLst>
            </a:pPr>
            <a:r>
              <a:rPr lang="ru-RU" sz="1200" b="1" dirty="0">
                <a:solidFill>
                  <a:srgbClr val="023CA7"/>
                </a:solidFill>
                <a:latin typeface="Montserrat" panose="00000500000000000000" pitchFamily="2" charset="-52"/>
              </a:rPr>
              <a:t>120,2 %</a:t>
            </a:r>
            <a:r>
              <a:rPr lang="ru-RU" sz="1200" dirty="0" smtClean="0">
                <a:latin typeface="Montserrat" panose="00000500000000000000" pitchFamily="2" charset="-52"/>
              </a:rPr>
              <a:t> </a:t>
            </a:r>
            <a:r>
              <a:rPr lang="en-US" sz="1200" dirty="0" smtClean="0">
                <a:latin typeface="Montserrat" panose="00000500000000000000" pitchFamily="2" charset="-52"/>
              </a:rPr>
              <a:t>	</a:t>
            </a:r>
            <a:r>
              <a:rPr lang="ru-RU" sz="1200" dirty="0" smtClean="0">
                <a:latin typeface="Montserrat" panose="00000500000000000000" pitchFamily="2" charset="-52"/>
              </a:rPr>
              <a:t>- </a:t>
            </a:r>
            <a:r>
              <a:rPr lang="ru-RU" sz="1200" dirty="0">
                <a:latin typeface="Montserrat" panose="00000500000000000000" pitchFamily="2" charset="-52"/>
              </a:rPr>
              <a:t>грузооборот </a:t>
            </a:r>
            <a:r>
              <a:rPr lang="ru-RU" sz="1200" dirty="0" smtClean="0">
                <a:latin typeface="Montserrat" panose="00000500000000000000" pitchFamily="2" charset="-52"/>
              </a:rPr>
              <a:t>автомобильного</a:t>
            </a:r>
            <a:r>
              <a:rPr lang="en-US" sz="1200" dirty="0" smtClean="0">
                <a:latin typeface="Montserrat" panose="00000500000000000000" pitchFamily="2" charset="-52"/>
              </a:rPr>
              <a:t/>
            </a:r>
            <a:br>
              <a:rPr lang="en-US" sz="1200" dirty="0" smtClean="0">
                <a:latin typeface="Montserrat" panose="00000500000000000000" pitchFamily="2" charset="-52"/>
              </a:rPr>
            </a:br>
            <a:r>
              <a:rPr lang="en-US" sz="1200" dirty="0" smtClean="0">
                <a:latin typeface="Montserrat" panose="00000500000000000000" pitchFamily="2" charset="-52"/>
              </a:rPr>
              <a:t>	</a:t>
            </a:r>
            <a:r>
              <a:rPr lang="ru-RU" sz="1200" dirty="0" smtClean="0">
                <a:latin typeface="Montserrat" panose="00000500000000000000" pitchFamily="2" charset="-52"/>
              </a:rPr>
              <a:t>транспорта</a:t>
            </a:r>
            <a:endParaRPr sz="1200" b="1" dirty="0">
              <a:latin typeface="Montserrat" panose="00000500000000000000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84025" y="4302389"/>
            <a:ext cx="4042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Montserrat" panose="00000500000000000000" pitchFamily="2" charset="-52"/>
              </a:rPr>
              <a:t>Все эти отрасли для обеспечения конкурентоспособности и технологического лидерства </a:t>
            </a: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требуют </a:t>
            </a:r>
            <a:r>
              <a:rPr lang="ru-RU" sz="1200" dirty="0">
                <a:latin typeface="Montserrat" panose="00000500000000000000" pitchFamily="2" charset="-52"/>
              </a:rPr>
              <a:t>развития технологий станкостроения и соответствующих </a:t>
            </a:r>
            <a:r>
              <a:rPr lang="ru-RU" sz="12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кадров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36716" y="1501164"/>
            <a:ext cx="3451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74121" algn="l"/>
              </a:tabLst>
            </a:pPr>
            <a:r>
              <a:rPr lang="ru-RU" sz="1200" dirty="0" smtClean="0">
                <a:latin typeface="Montserrat" panose="00000500000000000000" pitchFamily="2" charset="-52"/>
              </a:rPr>
              <a:t>Дефицит </a:t>
            </a:r>
            <a:r>
              <a:rPr lang="ru-RU" sz="1200" dirty="0">
                <a:latin typeface="Montserrat" panose="00000500000000000000" pitchFamily="2" charset="-52"/>
              </a:rPr>
              <a:t>кадров: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40</a:t>
            </a:r>
            <a:r>
              <a:rPr lang="en-US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%</a:t>
            </a:r>
            <a:r>
              <a:rPr lang="ru-RU" sz="1200" dirty="0" smtClean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предприятий испытывают нехватку операторов </a:t>
            </a:r>
            <a:r>
              <a:rPr lang="en-US" sz="1200" dirty="0" smtClean="0">
                <a:latin typeface="Montserrat" panose="00000500000000000000" pitchFamily="2" charset="-52"/>
              </a:rPr>
              <a:t/>
            </a:r>
            <a:br>
              <a:rPr lang="en-US" sz="1200" dirty="0" smtClean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и </a:t>
            </a:r>
            <a:r>
              <a:rPr lang="ru-RU" sz="1200" dirty="0">
                <a:latin typeface="Montserrat" panose="00000500000000000000" pitchFamily="2" charset="-52"/>
              </a:rPr>
              <a:t>технологов ЧПУ (опросы НАМИР, 2023)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317294" y="2317132"/>
            <a:ext cx="349999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Самые ценные кадры </a:t>
            </a:r>
            <a:r>
              <a:rPr lang="ru-RU" sz="1200" dirty="0" smtClean="0">
                <a:latin typeface="Montserrat" panose="00000500000000000000" pitchFamily="2" charset="-52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21</a:t>
            </a:r>
            <a:r>
              <a:rPr lang="en-US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%</a:t>
            </a:r>
            <a:r>
              <a:rPr lang="ru-RU" sz="1200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вакансий </a:t>
            </a:r>
            <a:r>
              <a:rPr lang="en-US" sz="1200" dirty="0" smtClean="0">
                <a:latin typeface="Montserrat" panose="00000500000000000000" pitchFamily="2" charset="-52"/>
              </a:rPr>
              <a:t/>
            </a:r>
            <a:br>
              <a:rPr lang="en-US" sz="1200" dirty="0" smtClean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от </a:t>
            </a:r>
            <a:r>
              <a:rPr lang="ru-RU" sz="1200" dirty="0">
                <a:latin typeface="Montserrat" panose="00000500000000000000" pitchFamily="2" charset="-52"/>
              </a:rPr>
              <a:t>всего объема в производства </a:t>
            </a:r>
            <a:r>
              <a:rPr lang="en-US" sz="1200" dirty="0" smtClean="0">
                <a:latin typeface="Montserrat" panose="00000500000000000000" pitchFamily="2" charset="-52"/>
              </a:rPr>
              <a:t/>
            </a:r>
            <a:br>
              <a:rPr lang="en-US" sz="1200" dirty="0" smtClean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(«</a:t>
            </a:r>
            <a:r>
              <a:rPr lang="ru-RU" sz="1200" dirty="0">
                <a:latin typeface="Montserrat" panose="00000500000000000000" pitchFamily="2" charset="-52"/>
              </a:rPr>
              <a:t>Новые Известия»):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технолог,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</a:rPr>
              <a:t>инженер-конструктор</a:t>
            </a:r>
            <a:endParaRPr lang="en-US" sz="1200" dirty="0" smtClean="0">
              <a:latin typeface="Montserrat" panose="00000500000000000000" pitchFamily="2" charset="-52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tserrat" panose="00000500000000000000" pitchFamily="2" charset="-52"/>
              </a:rPr>
              <a:t>инженер-механик</a:t>
            </a:r>
            <a:r>
              <a:rPr lang="ru-RU" sz="1200" dirty="0">
                <a:latin typeface="Montserrat" panose="00000500000000000000" pitchFamily="2" charset="-52"/>
              </a:rPr>
              <a:t>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сервисный инженер,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сварщик,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оператор с ЧПУ,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токарь,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фрезеровщик,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шлифовщик,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разнорабочий,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электромонтажник и др.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dirty="0">
                <a:latin typeface="Montserrat" panose="00000500000000000000" pitchFamily="2" charset="-52"/>
              </a:rPr>
              <a:t>Спрос на токарей и фрезеровщиков </a:t>
            </a:r>
            <a:r>
              <a:rPr lang="en-US" sz="1200" dirty="0" smtClean="0">
                <a:latin typeface="Montserrat" panose="00000500000000000000" pitchFamily="2" charset="-52"/>
              </a:rPr>
              <a:t/>
            </a:r>
            <a:br>
              <a:rPr lang="en-US" sz="1200" dirty="0" smtClean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в </a:t>
            </a:r>
            <a:r>
              <a:rPr lang="ru-RU" sz="1200" dirty="0">
                <a:latin typeface="Montserrat" panose="00000500000000000000" pitchFamily="2" charset="-52"/>
              </a:rPr>
              <a:t>России вырос на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51</a:t>
            </a:r>
            <a:r>
              <a:rPr lang="en-US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%</a:t>
            </a:r>
            <a:r>
              <a:rPr lang="ru-RU" sz="1200" dirty="0" smtClean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(</a:t>
            </a:r>
            <a:r>
              <a:rPr lang="en-US" sz="1200" dirty="0">
                <a:latin typeface="Montserrat" panose="00000500000000000000" pitchFamily="2" charset="-52"/>
                <a:hlinkClick r:id="rId4"/>
              </a:rPr>
              <a:t>hh.ru</a:t>
            </a:r>
            <a:r>
              <a:rPr lang="ru-RU" sz="1200" dirty="0">
                <a:latin typeface="Montserrat" panose="00000500000000000000" pitchFamily="2" charset="-52"/>
              </a:rPr>
              <a:t>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122189" y="5689137"/>
            <a:ext cx="75661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Montserrat" panose="00000500000000000000" pitchFamily="2" charset="-52"/>
              </a:rPr>
              <a:t>Согласно «Стратегии развития </a:t>
            </a:r>
            <a:r>
              <a:rPr lang="ru-RU" sz="1200" dirty="0" err="1">
                <a:latin typeface="Montserrat" panose="00000500000000000000" pitchFamily="2" charset="-52"/>
              </a:rPr>
              <a:t>станкоинструментальной</a:t>
            </a:r>
            <a:r>
              <a:rPr lang="ru-RU" sz="1200" dirty="0">
                <a:latin typeface="Montserrat" panose="00000500000000000000" pitchFamily="2" charset="-52"/>
              </a:rPr>
              <a:t> промышленности на период </a:t>
            </a:r>
            <a:r>
              <a:rPr lang="en-US" sz="1200" dirty="0" smtClean="0">
                <a:latin typeface="Montserrat" panose="00000500000000000000" pitchFamily="2" charset="-52"/>
              </a:rPr>
              <a:t/>
            </a:r>
            <a:br>
              <a:rPr lang="en-US" sz="1200" dirty="0" smtClean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до </a:t>
            </a:r>
            <a:r>
              <a:rPr lang="ru-RU" sz="1200" dirty="0">
                <a:latin typeface="Montserrat" panose="00000500000000000000" pitchFamily="2" charset="-52"/>
              </a:rPr>
              <a:t>2035 года», инновационный сценарий развития отрасли предполагает достижение средних темпов прироста объемов российского производства </a:t>
            </a:r>
            <a:r>
              <a:rPr lang="ru-RU" sz="1200" dirty="0" err="1">
                <a:latin typeface="Montserrat" panose="00000500000000000000" pitchFamily="2" charset="-52"/>
              </a:rPr>
              <a:t>станкоинструментальной</a:t>
            </a:r>
            <a:r>
              <a:rPr lang="ru-RU" sz="1200" dirty="0">
                <a:latin typeface="Montserrat" panose="00000500000000000000" pitchFamily="2" charset="-52"/>
              </a:rPr>
              <a:t> продукции  </a:t>
            </a:r>
            <a:r>
              <a:rPr lang="ru-RU" sz="1600" b="1" dirty="0" smtClean="0">
                <a:solidFill>
                  <a:schemeClr val="tx2"/>
                </a:solidFill>
                <a:latin typeface="Montserrat" panose="00000500000000000000" pitchFamily="2" charset="-52"/>
              </a:rPr>
              <a:t>8</a:t>
            </a:r>
            <a:r>
              <a:rPr lang="en-US" sz="1600" b="1" dirty="0" smtClean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Montserrat" panose="00000500000000000000" pitchFamily="2" charset="-52"/>
              </a:rPr>
              <a:t>% </a:t>
            </a:r>
            <a:r>
              <a:rPr lang="ru-RU" sz="1200" dirty="0">
                <a:latin typeface="Montserrat" panose="00000500000000000000" pitchFamily="2" charset="-52"/>
              </a:rPr>
              <a:t>(до 2035 г</a:t>
            </a:r>
            <a:r>
              <a:rPr lang="ru-RU" sz="1200" dirty="0" smtClean="0">
                <a:latin typeface="Montserrat" panose="00000500000000000000" pitchFamily="2" charset="-52"/>
              </a:rPr>
              <a:t>.)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pic>
        <p:nvPicPr>
          <p:cNvPr id="13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Оценка потребности отрасли. </a:t>
            </a:r>
          </a:p>
          <a:p>
            <a:r>
              <a:rPr lang="ru-RU" sz="2400" dirty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Актуальность подготовки кадров </a:t>
            </a:r>
          </a:p>
        </p:txBody>
      </p:sp>
    </p:spTree>
    <p:extLst>
      <p:ext uri="{BB962C8B-B14F-4D97-AF65-F5344CB8AC3E}">
        <p14:creationId xmlns:p14="http://schemas.microsoft.com/office/powerpoint/2010/main" val="3227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9405087" y="3866062"/>
            <a:ext cx="1149090" cy="2600145"/>
          </a:xfrm>
          <a:prstGeom prst="wedgeRoundRectCallout">
            <a:avLst>
              <a:gd name="adj1" fmla="val -262603"/>
              <a:gd name="adj2" fmla="val -23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hape 18"/>
          <p:cNvSpPr/>
          <p:nvPr/>
        </p:nvSpPr>
        <p:spPr>
          <a:xfrm>
            <a:off x="1532571" y="4776427"/>
            <a:ext cx="7341081" cy="576000"/>
          </a:xfrm>
          <a:prstGeom prst="roundRect">
            <a:avLst>
              <a:gd name="adj" fmla="val 6606"/>
            </a:avLst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spcAft>
                <a:spcPts val="800"/>
              </a:spcAft>
            </a:pPr>
            <a:r>
              <a:rPr lang="ru-RU" sz="3200" b="1" dirty="0" smtClean="0">
                <a:solidFill>
                  <a:srgbClr val="203889"/>
                </a:solidFill>
                <a:latin typeface="Montserrat" panose="00000500000000000000" pitchFamily="2" charset="-52"/>
                <a:ea typeface="Arial"/>
                <a:cs typeface="Arial"/>
              </a:rPr>
              <a:t>7 116 </a:t>
            </a:r>
            <a:r>
              <a:rPr lang="ru-RU" sz="1600" dirty="0" smtClean="0">
                <a:latin typeface="Montserrat" panose="00000500000000000000" pitchFamily="2" charset="-52"/>
                <a:ea typeface="Arial"/>
                <a:cs typeface="Arial"/>
              </a:rPr>
              <a:t>обучающихся в ООВО по ключевым УГС</a:t>
            </a:r>
            <a:endParaRPr lang="ru-RU" sz="1600" dirty="0">
              <a:latin typeface="Montserrat" panose="00000500000000000000" pitchFamily="2" charset="-52"/>
              <a:ea typeface="Arial"/>
              <a:cs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557107" y="1182292"/>
            <a:ext cx="7954595" cy="492443"/>
          </a:xfrm>
          <a:prstGeom prst="rect">
            <a:avLst/>
          </a:prstGeom>
          <a:noFill/>
        </p:spPr>
        <p:txBody>
          <a:bodyPr wrap="square" lIns="0" tIns="60960" rIns="121920" bIns="60960">
            <a:spAutoFit/>
          </a:bodyPr>
          <a:lstStyle/>
          <a:p>
            <a:pPr>
              <a:spcBef>
                <a:spcPts val="400"/>
              </a:spcBef>
            </a:pPr>
            <a:r>
              <a:rPr lang="ru-RU" sz="1200" dirty="0">
                <a:latin typeface="Montserrat" panose="00000500000000000000" pitchFamily="2" charset="-52"/>
              </a:rPr>
              <a:t>Федеральное государственное автономное образовательное учреждение высшего образования «</a:t>
            </a:r>
            <a:r>
              <a:rPr lang="ru-RU" sz="1200" b="1" dirty="0">
                <a:latin typeface="Montserrat" panose="00000500000000000000" pitchFamily="2" charset="-52"/>
              </a:rPr>
              <a:t>Уральский федеральный университет имени первого Президента России Б.Н. Ельцина</a:t>
            </a:r>
            <a:r>
              <a:rPr lang="ru-RU" sz="1200" dirty="0">
                <a:latin typeface="Montserrat" panose="00000500000000000000" pitchFamily="2" charset="-52"/>
              </a:rPr>
              <a:t>»</a:t>
            </a:r>
            <a:endParaRPr sz="1200" dirty="0">
              <a:solidFill>
                <a:srgbClr val="052791"/>
              </a:solidFill>
              <a:latin typeface="Montserrat" panose="00000500000000000000" pitchFamily="2" charset="-52"/>
              <a:ea typeface="Arial"/>
              <a:cs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532570" y="3967542"/>
            <a:ext cx="7341081" cy="576000"/>
          </a:xfrm>
          <a:prstGeom prst="roundRect">
            <a:avLst>
              <a:gd name="adj" fmla="val 6606"/>
            </a:avLst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spcAft>
                <a:spcPts val="800"/>
              </a:spcAft>
            </a:pPr>
            <a:r>
              <a:rPr lang="ru-RU" sz="3200" b="1" dirty="0">
                <a:solidFill>
                  <a:srgbClr val="203889"/>
                </a:solidFill>
                <a:latin typeface="Montserrat" panose="00000500000000000000" pitchFamily="2" charset="-52"/>
                <a:ea typeface="Arial"/>
                <a:cs typeface="Arial"/>
              </a:rPr>
              <a:t>10</a:t>
            </a:r>
            <a:r>
              <a:rPr sz="1467" dirty="0">
                <a:solidFill>
                  <a:srgbClr val="203889"/>
                </a:solidFill>
                <a:latin typeface="Montserrat" panose="00000500000000000000" pitchFamily="2" charset="-52"/>
                <a:ea typeface="Arial"/>
                <a:cs typeface="Arial"/>
              </a:rPr>
              <a:t> </a:t>
            </a:r>
            <a:r>
              <a:rPr lang="en-US" sz="1467" dirty="0" smtClean="0">
                <a:solidFill>
                  <a:srgbClr val="203889"/>
                </a:solidFill>
                <a:latin typeface="Montserrat" panose="00000500000000000000" pitchFamily="2" charset="-52"/>
                <a:ea typeface="Arial"/>
                <a:cs typeface="Arial"/>
              </a:rPr>
              <a:t> </a:t>
            </a:r>
            <a:r>
              <a:rPr sz="1600" dirty="0" err="1" smtClean="0">
                <a:latin typeface="Montserrat" panose="00000500000000000000" pitchFamily="2" charset="-52"/>
                <a:ea typeface="Arial"/>
                <a:cs typeface="Arial"/>
              </a:rPr>
              <a:t>партнеров</a:t>
            </a:r>
            <a:r>
              <a:rPr lang="en-US" sz="1600" dirty="0" err="1">
                <a:latin typeface="Montserrat" panose="00000500000000000000" pitchFamily="2" charset="-52"/>
                <a:ea typeface="Arial"/>
                <a:cs typeface="Arial"/>
              </a:rPr>
              <a:t>-</a:t>
            </a:r>
            <a:r>
              <a:rPr sz="1600" dirty="0" err="1" smtClean="0">
                <a:latin typeface="Montserrat" panose="00000500000000000000" pitchFamily="2" charset="-52"/>
                <a:ea typeface="Arial"/>
                <a:cs typeface="Arial"/>
              </a:rPr>
              <a:t>организаций</a:t>
            </a:r>
            <a:r>
              <a:rPr sz="1600" dirty="0" smtClean="0">
                <a:latin typeface="Montserrat" panose="00000500000000000000" pitchFamily="2" charset="-52"/>
                <a:ea typeface="Arial"/>
                <a:cs typeface="Arial"/>
              </a:rPr>
              <a:t> </a:t>
            </a:r>
            <a:r>
              <a:rPr sz="1600" dirty="0" err="1" smtClean="0">
                <a:latin typeface="Montserrat" panose="00000500000000000000" pitchFamily="2" charset="-52"/>
                <a:ea typeface="Arial"/>
                <a:cs typeface="Arial"/>
              </a:rPr>
              <a:t>СПСПиА</a:t>
            </a:r>
            <a:r>
              <a:rPr lang="en-US" sz="1600" dirty="0" smtClean="0">
                <a:latin typeface="Montserrat" panose="00000500000000000000" pitchFamily="2" charset="-52"/>
                <a:ea typeface="Arial"/>
                <a:cs typeface="Arial"/>
              </a:rPr>
              <a:t> </a:t>
            </a:r>
            <a: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  <a:t>(письма поддержки)</a:t>
            </a:r>
            <a:endParaRPr sz="1200" dirty="0">
              <a:latin typeface="Montserrat" panose="00000500000000000000" pitchFamily="2" charset="-52"/>
              <a:ea typeface="Arial"/>
              <a:cs typeface="Arial"/>
            </a:endParaRPr>
          </a:p>
        </p:txBody>
      </p:sp>
      <p:pic>
        <p:nvPicPr>
          <p:cNvPr id="23" name="Picture 23"/>
          <p:cNvPicPr/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-5701"/>
          <a:stretch/>
        </p:blipFill>
        <p:spPr>
          <a:xfrm>
            <a:off x="9079915" y="1280214"/>
            <a:ext cx="226010" cy="336000"/>
          </a:xfrm>
          <a:prstGeom prst="rect">
            <a:avLst/>
          </a:prstGeom>
        </p:spPr>
      </p:pic>
      <p:sp>
        <p:nvSpPr>
          <p:cNvPr id="24" name="Shape 24"/>
          <p:cNvSpPr txBox="1"/>
          <p:nvPr/>
        </p:nvSpPr>
        <p:spPr>
          <a:xfrm>
            <a:off x="9375568" y="1250826"/>
            <a:ext cx="2475999" cy="34887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ru-RU" sz="1467" dirty="0">
                <a:solidFill>
                  <a:srgbClr val="001C70"/>
                </a:solidFill>
                <a:latin typeface="Montserrat" panose="00000500000000000000" pitchFamily="2" charset="-52"/>
                <a:ea typeface="Arial"/>
                <a:cs typeface="Arial"/>
              </a:rPr>
              <a:t>Свердловская область</a:t>
            </a:r>
            <a:endParaRPr sz="2400" dirty="0">
              <a:solidFill>
                <a:srgbClr val="001C70"/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481923" y="5566134"/>
            <a:ext cx="7391729" cy="576000"/>
          </a:xfrm>
          <a:prstGeom prst="roundRect">
            <a:avLst>
              <a:gd name="adj" fmla="val 6606"/>
            </a:avLst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spcAft>
                <a:spcPts val="800"/>
              </a:spcAft>
            </a:pPr>
            <a:r>
              <a:rPr lang="ru-RU" sz="3200" b="1" dirty="0">
                <a:solidFill>
                  <a:srgbClr val="203889"/>
                </a:solidFill>
                <a:latin typeface="Montserrat" panose="00000500000000000000" pitchFamily="2" charset="-52"/>
                <a:ea typeface="Arial Black"/>
                <a:cs typeface="Arial Black"/>
              </a:rPr>
              <a:t>456</a:t>
            </a:r>
            <a:r>
              <a:rPr sz="1467" dirty="0">
                <a:solidFill>
                  <a:srgbClr val="203889"/>
                </a:solidFill>
                <a:latin typeface="Montserrat" panose="00000500000000000000" pitchFamily="2" charset="-52"/>
                <a:ea typeface="Arial"/>
                <a:cs typeface="Arial"/>
              </a:rPr>
              <a:t> </a:t>
            </a:r>
            <a:r>
              <a:rPr lang="en-US" sz="1467" dirty="0" smtClean="0">
                <a:solidFill>
                  <a:srgbClr val="203889"/>
                </a:solidFill>
                <a:latin typeface="Montserrat" panose="00000500000000000000" pitchFamily="2" charset="-52"/>
                <a:ea typeface="Arial"/>
                <a:cs typeface="Arial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действующих договоров о целевом обучении по УГСН </a:t>
            </a:r>
            <a:endParaRPr lang="ru-RU" sz="1600" dirty="0">
              <a:latin typeface="Montserrat" panose="00000500000000000000" pitchFamily="2" charset="-52"/>
              <a:ea typeface="Arial"/>
              <a:cs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557108" y="3866062"/>
            <a:ext cx="7872517" cy="2600145"/>
          </a:xfrm>
          <a:prstGeom prst="roundRect">
            <a:avLst>
              <a:gd name="adj" fmla="val 2586"/>
            </a:avLst>
          </a:prstGeom>
          <a:noFill/>
          <a:ln w="9525">
            <a:solidFill>
              <a:srgbClr val="6491F0"/>
            </a:solidFill>
            <a:prstDash val="solid"/>
          </a:ln>
        </p:spPr>
        <p:txBody>
          <a:bodyPr lIns="121920" tIns="60960" rIns="121920" bIns="60960" anchor="ctr"/>
          <a:lstStyle/>
          <a:p>
            <a:pPr algn="ctr"/>
            <a:endParaRPr sz="2400">
              <a:solidFill>
                <a:schemeClr val="lt1"/>
              </a:solidFill>
              <a:latin typeface="Montserrat" panose="00000500000000000000" pitchFamily="2" charset="-52"/>
            </a:endParaRPr>
          </a:p>
        </p:txBody>
      </p:sp>
      <p:pic>
        <p:nvPicPr>
          <p:cNvPr id="30" name="Picture 30"/>
          <p:cNvPicPr/>
          <p:nvPr/>
        </p:nvPicPr>
        <p:blipFill>
          <a:blip r:embed="rId3"/>
          <a:stretch/>
        </p:blipFill>
        <p:spPr>
          <a:xfrm>
            <a:off x="800109" y="4791006"/>
            <a:ext cx="516416" cy="516416"/>
          </a:xfrm>
          <a:prstGeom prst="rect">
            <a:avLst/>
          </a:prstGeom>
        </p:spPr>
      </p:pic>
      <p:pic>
        <p:nvPicPr>
          <p:cNvPr id="32" name="Picture 32"/>
          <p:cNvPicPr/>
          <p:nvPr/>
        </p:nvPicPr>
        <p:blipFill>
          <a:blip r:embed="rId4"/>
          <a:stretch/>
        </p:blipFill>
        <p:spPr>
          <a:xfrm>
            <a:off x="795754" y="3944728"/>
            <a:ext cx="525127" cy="525127"/>
          </a:xfrm>
          <a:prstGeom prst="rect">
            <a:avLst/>
          </a:prstGeom>
        </p:spPr>
      </p:pic>
      <p:sp>
        <p:nvSpPr>
          <p:cNvPr id="35" name="Shape 35"/>
          <p:cNvSpPr txBox="1"/>
          <p:nvPr/>
        </p:nvSpPr>
        <p:spPr>
          <a:xfrm>
            <a:off x="1485537" y="5943742"/>
            <a:ext cx="4512500" cy="303511"/>
          </a:xfrm>
          <a:prstGeom prst="rect">
            <a:avLst/>
          </a:prstGeom>
        </p:spPr>
        <p:txBody>
          <a:bodyPr vert="horz" lIns="0" tIns="60960" rIns="96000" bIns="60960" anchor="t">
            <a:noAutofit/>
          </a:bodyPr>
          <a:lstStyle>
            <a:defPPr/>
            <a:lvl1pPr marL="0" lvl="0" indent="0" algn="l">
              <a:buNone/>
              <a:defRPr sz="2200" b="1" i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 b="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8740302" y="1243800"/>
            <a:ext cx="0" cy="430935"/>
          </a:xfrm>
          <a:prstGeom prst="line">
            <a:avLst/>
          </a:prstGeom>
          <a:ln w="9525">
            <a:solidFill>
              <a:srgbClr val="001C7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39" name="Picture 39"/>
          <p:cNvPicPr/>
          <p:nvPr/>
        </p:nvPicPr>
        <p:blipFill>
          <a:blip r:embed="rId5"/>
          <a:stretch/>
        </p:blipFill>
        <p:spPr>
          <a:xfrm>
            <a:off x="868516" y="5603004"/>
            <a:ext cx="528000" cy="594931"/>
          </a:xfrm>
          <a:prstGeom prst="rect">
            <a:avLst/>
          </a:prstGeom>
        </p:spPr>
      </p:pic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Информация о заявителе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20375" y="4022231"/>
            <a:ext cx="933802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09.00.00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11.00.00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12.00.00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13.00.00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15.00.00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22.00.00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27.00.00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Arial"/>
                <a:cs typeface="Arial"/>
              </a:rPr>
              <a:t>28.00.00</a:t>
            </a:r>
            <a:endParaRPr lang="ru-RU" sz="1200" dirty="0">
              <a:solidFill>
                <a:schemeClr val="lt1"/>
              </a:solidFill>
              <a:latin typeface="Montserrat" panose="00000500000000000000" pitchFamily="2" charset="-52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2" y="1695483"/>
            <a:ext cx="7960470" cy="195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1862" y="1860550"/>
            <a:ext cx="3318820" cy="1677408"/>
          </a:xfrm>
          <a:prstGeom prst="rect">
            <a:avLst/>
          </a:prstGeom>
        </p:spPr>
      </p:pic>
      <p:sp>
        <p:nvSpPr>
          <p:cNvPr id="31" name="Shape 24"/>
          <p:cNvSpPr txBox="1"/>
          <p:nvPr/>
        </p:nvSpPr>
        <p:spPr>
          <a:xfrm rot="16200000">
            <a:off x="9690038" y="4878812"/>
            <a:ext cx="2600145" cy="5746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1467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cs typeface="Arial"/>
              </a:rPr>
              <a:t>Укрупненные группы специальностей (УГС)</a:t>
            </a:r>
            <a:endParaRPr sz="2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04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Предприятия-партнеры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1E777C7D-448C-F25C-E08D-A9C76CF12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59114"/>
              </p:ext>
            </p:extLst>
          </p:nvPr>
        </p:nvGraphicFramePr>
        <p:xfrm>
          <a:off x="1990725" y="1451642"/>
          <a:ext cx="9826569" cy="5029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09491">
                  <a:extLst>
                    <a:ext uri="{9D8B030D-6E8A-4147-A177-3AD203B41FA5}">
                      <a16:colId xmlns:a16="http://schemas.microsoft.com/office/drawing/2014/main" val="732937660"/>
                    </a:ext>
                  </a:extLst>
                </a:gridCol>
                <a:gridCol w="2902260">
                  <a:extLst>
                    <a:ext uri="{9D8B030D-6E8A-4147-A177-3AD203B41FA5}">
                      <a16:colId xmlns:a16="http://schemas.microsoft.com/office/drawing/2014/main" val="735502669"/>
                    </a:ext>
                  </a:extLst>
                </a:gridCol>
                <a:gridCol w="2614818">
                  <a:extLst>
                    <a:ext uri="{9D8B030D-6E8A-4147-A177-3AD203B41FA5}">
                      <a16:colId xmlns:a16="http://schemas.microsoft.com/office/drawing/2014/main" val="2529038858"/>
                    </a:ext>
                  </a:extLst>
                </a:gridCol>
              </a:tblGrid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Предприятие-партнер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Действующих договоров 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 целевом обучении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Целевых студентов – 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участников проекта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62754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«Научно-производственное предприятие «Старт» им. А.И. Яскина»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78148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«Производственное объединение "Уральский оптико-механический завод» имени Э.С.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Яламова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31201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«Уральский завод гражданской авиации» 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(ГК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Ростех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», холдинг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Технодинамика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»)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39885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«Уральский завод транспортного машиностроения»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70527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«Уральский электромеханический завод» 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(ГК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Росатом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»,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ядерный оружейный комплекс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266899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«Научно-производственное объединение автоматики имени академика Н.А. Семихатова»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78701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ООО «Газпром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трансгаз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Югорск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»</a:t>
                      </a:r>
                    </a:p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32081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ФГУП «Комбинат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Электрохимприбор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»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(ГК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Росатом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»,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ядерный оружейный комплекс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65236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АО «Кировградский завод твердых сплавов»</a:t>
                      </a:r>
                    </a:p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580177"/>
                  </a:ext>
                </a:extLst>
              </a:tr>
              <a:tr h="2258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ООО «Механическая компания РЕЗ»</a:t>
                      </a:r>
                    </a:p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00509"/>
                  </a:ext>
                </a:extLst>
              </a:tr>
            </a:tbl>
          </a:graphicData>
        </a:graphic>
      </p:graphicFrame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t="59013" r="50548" b="26000"/>
          <a:stretch/>
        </p:blipFill>
        <p:spPr bwMode="auto">
          <a:xfrm>
            <a:off x="677491" y="1956641"/>
            <a:ext cx="866775" cy="2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1" y="2315897"/>
            <a:ext cx="76660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27554" r="10944" b="21927"/>
          <a:stretch/>
        </p:blipFill>
        <p:spPr bwMode="auto">
          <a:xfrm>
            <a:off x="677491" y="2900640"/>
            <a:ext cx="692445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2" t="33431" r="5735" b="32582"/>
          <a:stretch/>
        </p:blipFill>
        <p:spPr bwMode="auto">
          <a:xfrm>
            <a:off x="677491" y="3355573"/>
            <a:ext cx="1243013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3"/>
          <a:stretch/>
        </p:blipFill>
        <p:spPr bwMode="auto">
          <a:xfrm>
            <a:off x="677491" y="3721570"/>
            <a:ext cx="82938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77573"/>
          <a:stretch/>
        </p:blipFill>
        <p:spPr>
          <a:xfrm>
            <a:off x="677491" y="4138579"/>
            <a:ext cx="509449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91" y="4545089"/>
            <a:ext cx="728639" cy="39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491" y="5062741"/>
            <a:ext cx="809217" cy="39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91" y="5538346"/>
            <a:ext cx="377652" cy="39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491" y="6042354"/>
            <a:ext cx="904500" cy="360000"/>
          </a:xfrm>
          <a:prstGeom prst="rect">
            <a:avLst/>
          </a:prstGeom>
        </p:spPr>
      </p:pic>
      <p:pic>
        <p:nvPicPr>
          <p:cNvPr id="38" name="Picture 53"/>
          <p:cNvPicPr/>
          <p:nvPr/>
        </p:nvPicPr>
        <p:blipFill>
          <a:blip r:embed="rId15"/>
          <a:stretch/>
        </p:blipFill>
        <p:spPr>
          <a:xfrm>
            <a:off x="7704306" y="1037922"/>
            <a:ext cx="343739" cy="353081"/>
          </a:xfrm>
          <a:prstGeom prst="rect">
            <a:avLst/>
          </a:prstGeom>
        </p:spPr>
      </p:pic>
      <p:pic>
        <p:nvPicPr>
          <p:cNvPr id="40" name="Picture 55"/>
          <p:cNvPicPr/>
          <p:nvPr/>
        </p:nvPicPr>
        <p:blipFill>
          <a:blip r:embed="rId16"/>
          <a:stretch/>
        </p:blipFill>
        <p:spPr>
          <a:xfrm>
            <a:off x="10334173" y="1037922"/>
            <a:ext cx="343352" cy="3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Описание модулей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323" y="12764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Модуль 1. </a:t>
            </a:r>
          </a:p>
          <a:p>
            <a:r>
              <a:rPr lang="ru-RU" sz="1600" dirty="0" smtClean="0">
                <a:latin typeface="Montserrat" panose="00000500000000000000" pitchFamily="2" charset="-52"/>
              </a:rPr>
              <a:t>Проектирование и производство сборных металлорежущих лезвийных инструментов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323" y="4124992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Компетенции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, получаемые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при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прохождении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модуля: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lvl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Знать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способы крепления режущей части, используемые в сборных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/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металлорежущих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лезвийных инструментах средней сложности;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методы и способы выполнения рабочих чертежей в CAD-системах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/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объеме, необходимом для выполнения работы;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технологии изготовления режущих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пластин.</a:t>
            </a:r>
          </a:p>
          <a:p>
            <a:endParaRPr lang="ru-RU" sz="1200" b="1" dirty="0" smtClean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  <a:ea typeface="Arial"/>
                <a:cs typeface="Arial"/>
              </a:rPr>
              <a:t>Сфера применения:</a:t>
            </a:r>
          </a:p>
          <a:p>
            <a: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  <a:t>В </a:t>
            </a:r>
            <a:r>
              <a:rPr lang="ru-RU" sz="1200" dirty="0">
                <a:latin typeface="Montserrat" panose="00000500000000000000" pitchFamily="2" charset="-52"/>
                <a:ea typeface="Arial"/>
                <a:cs typeface="Arial"/>
              </a:rPr>
              <a:t>современном машиностроении доля сборного режущего инструмента составляет до 85%. Доля производства отечественного режущего инструмента составляет 15-20</a:t>
            </a:r>
            <a: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  <a:t>%.</a:t>
            </a:r>
            <a:endParaRPr lang="ru-RU" sz="1200" dirty="0">
              <a:latin typeface="Montserrat" panose="00000500000000000000" pitchFamily="2" charset="-52"/>
              <a:ea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88646" y="3323426"/>
            <a:ext cx="4528645" cy="3138528"/>
            <a:chOff x="6863255" y="3193579"/>
            <a:chExt cx="4528645" cy="3138528"/>
          </a:xfrm>
        </p:grpSpPr>
        <p:sp>
          <p:nvSpPr>
            <p:cNvPr id="20" name="Shape 67">
              <a:extLst>
                <a:ext uri="{FF2B5EF4-FFF2-40B4-BE49-F238E27FC236}">
                  <a16:creationId xmlns:a16="http://schemas.microsoft.com/office/drawing/2014/main" id="{2FFD2D8D-960B-0994-BC12-F6620EBB6695}"/>
                </a:ext>
              </a:extLst>
            </p:cNvPr>
            <p:cNvSpPr txBox="1"/>
            <p:nvPr/>
          </p:nvSpPr>
          <p:spPr>
            <a:xfrm>
              <a:off x="7576246" y="4325051"/>
              <a:ext cx="3753907" cy="100130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>
                <a:lnSpc>
                  <a:spcPct val="90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420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студентов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,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прошедших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обучение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b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</a:b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базовой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ООП</a:t>
              </a:r>
              <a:r>
                <a:rPr lang="ru-RU" sz="1200" dirty="0">
                  <a:latin typeface="Montserrat" panose="00000500000000000000" pitchFamily="2" charset="-52"/>
                  <a:ea typeface="Arial"/>
                  <a:cs typeface="Arial"/>
                </a:rPr>
                <a:t> за последние 5 лет</a:t>
              </a:r>
              <a:endParaRPr sz="1200" dirty="0">
                <a:latin typeface="Montserrat" panose="00000500000000000000" pitchFamily="2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9</a:t>
              </a:r>
              <a:r>
                <a:rPr sz="1200" dirty="0">
                  <a:solidFill>
                    <a:srgbClr val="203889"/>
                  </a:solidFill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лет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,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на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протяжении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которых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в ООВО </a:t>
              </a:r>
              <a:r>
                <a:rPr lang="ru-RU" sz="1200" dirty="0" smtClean="0">
                  <a:latin typeface="Montserrat" panose="00000500000000000000" pitchFamily="2" charset="-52"/>
                  <a:ea typeface="Arial"/>
                  <a:cs typeface="Arial"/>
                </a:rPr>
                <a:t/>
              </a:r>
              <a:br>
                <a:rPr lang="ru-RU" sz="1200" dirty="0" smtClean="0">
                  <a:latin typeface="Montserrat" panose="00000500000000000000" pitchFamily="2" charset="-52"/>
                  <a:ea typeface="Arial"/>
                  <a:cs typeface="Arial"/>
                </a:rPr>
              </a:br>
              <a:r>
                <a:rPr sz="1200" dirty="0" err="1" smtClean="0">
                  <a:latin typeface="Montserrat" panose="00000500000000000000" pitchFamily="2" charset="-52"/>
                  <a:ea typeface="Arial"/>
                  <a:cs typeface="Arial"/>
                </a:rPr>
                <a:t>проходила</a:t>
              </a:r>
              <a:r>
                <a:rPr sz="1200" dirty="0" smtClean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подготовка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базовой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ООП</a:t>
              </a:r>
            </a:p>
          </p:txBody>
        </p:sp>
        <p:sp>
          <p:nvSpPr>
            <p:cNvPr id="12" name="Shape 72"/>
            <p:cNvSpPr/>
            <p:nvPr/>
          </p:nvSpPr>
          <p:spPr>
            <a:xfrm>
              <a:off x="6863255" y="3193579"/>
              <a:ext cx="4528645" cy="3138528"/>
            </a:xfrm>
            <a:prstGeom prst="roundRect">
              <a:avLst>
                <a:gd name="adj" fmla="val 1239"/>
              </a:avLst>
            </a:prstGeom>
            <a:noFill/>
            <a:ln w="9525">
              <a:solidFill>
                <a:srgbClr val="6491F0"/>
              </a:solidFill>
              <a:prstDash val="solid"/>
            </a:ln>
          </p:spPr>
          <p:txBody>
            <a:bodyPr lIns="121920" tIns="60960" rIns="121920" bIns="60960" anchor="ctr"/>
            <a:lstStyle/>
            <a:p>
              <a:pPr algn="ctr"/>
              <a:endParaRPr lang="ru-RU" sz="1200">
                <a:solidFill>
                  <a:schemeClr val="lt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34725" y="3764313"/>
              <a:ext cx="43954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latin typeface="Montserrat" panose="00000500000000000000" pitchFamily="2" charset="-52"/>
                </a:rPr>
                <a:t>Конструкторско-технологическое </a:t>
              </a:r>
              <a:r>
                <a:rPr lang="ru-RU" sz="1200" b="1" dirty="0">
                  <a:latin typeface="Montserrat" panose="00000500000000000000" pitchFamily="2" charset="-52"/>
                </a:rPr>
                <a:t>обеспечение машиностроительных </a:t>
              </a:r>
              <a:r>
                <a:rPr lang="ru-RU" sz="1200" b="1" dirty="0" smtClean="0">
                  <a:latin typeface="Montserrat" panose="00000500000000000000" pitchFamily="2" charset="-52"/>
                </a:rPr>
                <a:t>производств</a:t>
              </a:r>
              <a:endParaRPr lang="ru-RU" sz="1200" b="1" dirty="0">
                <a:latin typeface="Montserrat" panose="00000500000000000000" pitchFamily="2" charset="-52"/>
              </a:endParaRPr>
            </a:p>
          </p:txBody>
        </p:sp>
        <p:sp>
          <p:nvSpPr>
            <p:cNvPr id="14" name="Shape 60"/>
            <p:cNvSpPr/>
            <p:nvPr/>
          </p:nvSpPr>
          <p:spPr>
            <a:xfrm>
              <a:off x="6934722" y="3253200"/>
              <a:ext cx="4395431" cy="445536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Модуль используется при модернизации образовательной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программы (ОП):</a:t>
              </a:r>
              <a:endPara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16" name="Shape 60"/>
            <p:cNvSpPr/>
            <p:nvPr/>
          </p:nvSpPr>
          <p:spPr>
            <a:xfrm>
              <a:off x="6934723" y="5574032"/>
              <a:ext cx="4395430" cy="283888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Должности, </a:t>
              </a: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специальности: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934724" y="5870441"/>
              <a:ext cx="4395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Montserrat" panose="00000500000000000000" pitchFamily="2" charset="-52"/>
                </a:rPr>
                <a:t>инженер-конструктор;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Montserrat" panose="00000500000000000000" pitchFamily="2" charset="-52"/>
                </a:rPr>
                <a:t>инженер-технолог</a:t>
              </a:r>
              <a:endParaRPr lang="ru-RU" sz="1200" dirty="0">
                <a:latin typeface="Montserrat" panose="00000500000000000000" pitchFamily="2" charset="-52"/>
              </a:endParaRPr>
            </a:p>
          </p:txBody>
        </p:sp>
        <p:pic>
          <p:nvPicPr>
            <p:cNvPr id="22" name="Picture 74">
              <a:extLst>
                <a:ext uri="{FF2B5EF4-FFF2-40B4-BE49-F238E27FC236}">
                  <a16:creationId xmlns:a16="http://schemas.microsoft.com/office/drawing/2014/main" id="{3ED91768-27F6-F9CD-85DD-53DADFDD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7202631" y="4360005"/>
              <a:ext cx="360000" cy="360000"/>
            </a:xfrm>
            <a:prstGeom prst="rect">
              <a:avLst/>
            </a:prstGeom>
          </p:spPr>
        </p:pic>
        <p:pic>
          <p:nvPicPr>
            <p:cNvPr id="23" name="Picture 78">
              <a:extLst>
                <a:ext uri="{FF2B5EF4-FFF2-40B4-BE49-F238E27FC236}">
                  <a16:creationId xmlns:a16="http://schemas.microsoft.com/office/drawing/2014/main" id="{2B5C86E7-90C5-8759-C244-A3949DB14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>
              <a:off x="7216786" y="4860167"/>
              <a:ext cx="331690" cy="360000"/>
            </a:xfrm>
            <a:prstGeom prst="rect">
              <a:avLst/>
            </a:prstGeom>
          </p:spPr>
        </p:pic>
      </p:grpSp>
      <p:pic>
        <p:nvPicPr>
          <p:cNvPr id="1030" name="Picture 6" descr="Picture background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7" y="2107484"/>
            <a:ext cx="334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p:blipFill>
        <p:spPr>
          <a:xfrm>
            <a:off x="4260650" y="2719814"/>
            <a:ext cx="350080" cy="360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183171" y="3092593"/>
            <a:ext cx="156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предполагаемых </a:t>
            </a:r>
            <a:b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обучающихся</a:t>
            </a:r>
            <a:endParaRPr lang="ru-RU" sz="1200" dirty="0">
              <a:solidFill>
                <a:srgbClr val="203889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10730" y="2668282"/>
            <a:ext cx="496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2400" b="1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5</a:t>
            </a:r>
            <a:endParaRPr lang="ru-RU" sz="2400" b="1" dirty="0">
              <a:solidFill>
                <a:srgbClr val="203889"/>
              </a:solidFill>
              <a:latin typeface="Montserrat" panose="00000500000000000000" pitchFamily="2" charset="-52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683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3;p36">
            <a:extLst>
              <a:ext uri="{FF2B5EF4-FFF2-40B4-BE49-F238E27FC236}">
                <a16:creationId xmlns:a16="http://schemas.microsoft.com/office/drawing/2014/main" id="{9080B6F3-A25A-157A-21D0-8DD67AB12B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0797702" y="489892"/>
            <a:ext cx="1019589" cy="3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: скругленные углы 3">
            <a:extLst>
              <a:ext uri="{FF2B5EF4-FFF2-40B4-BE49-F238E27FC236}">
                <a16:creationId xmlns:a16="http://schemas.microsoft.com/office/drawing/2014/main" id="{B99EA56F-9985-FCB4-507D-61240D3F86E0}"/>
              </a:ext>
            </a:extLst>
          </p:cNvPr>
          <p:cNvSpPr/>
          <p:nvPr/>
        </p:nvSpPr>
        <p:spPr>
          <a:xfrm>
            <a:off x="433137" y="196678"/>
            <a:ext cx="9654139" cy="918753"/>
          </a:xfrm>
          <a:prstGeom prst="roundRect">
            <a:avLst>
              <a:gd name="adj" fmla="val 21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1C7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Описание модулей</a:t>
            </a:r>
            <a:endParaRPr lang="ru-RU" sz="2400" dirty="0">
              <a:solidFill>
                <a:srgbClr val="001C7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323" y="127648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Модуль </a:t>
            </a:r>
            <a:r>
              <a:rPr lang="ru-RU" sz="1600" b="1" dirty="0" smtClean="0">
                <a:latin typeface="Montserrat" panose="00000500000000000000" pitchFamily="2" charset="-52"/>
              </a:rPr>
              <a:t>2. </a:t>
            </a:r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dirty="0">
                <a:latin typeface="Montserrat" panose="00000500000000000000" pitchFamily="2" charset="-52"/>
              </a:rPr>
              <a:t>Система качества </a:t>
            </a:r>
            <a:r>
              <a:rPr lang="ru-RU" sz="1600" dirty="0" smtClean="0">
                <a:latin typeface="Montserrat" panose="00000500000000000000" pitchFamily="2" charset="-52"/>
              </a:rPr>
              <a:t>механосборочного производства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323" y="4093264"/>
            <a:ext cx="6096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Компетенции, получаемые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при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прохождении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Arial"/>
              </a:rPr>
              <a:t>модуля: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Arial"/>
            </a:endParaRPr>
          </a:p>
          <a:p>
            <a:pPr lvl="0">
              <a:defRPr/>
            </a:pPr>
            <a:r>
              <a:rPr lang="ru-RU" sz="1200" dirty="0" smtClean="0">
                <a:latin typeface="Montserrat" panose="00000500000000000000" pitchFamily="2" charset="-52"/>
              </a:rPr>
              <a:t>Использовать</a:t>
            </a:r>
            <a:r>
              <a:rPr lang="ru-RU" sz="1200" dirty="0">
                <a:latin typeface="Montserrat" panose="00000500000000000000" pitchFamily="2" charset="-52"/>
              </a:rPr>
              <a:t>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Montserrat" panose="00000500000000000000" pitchFamily="2" charset="-52"/>
              </a:rPr>
              <a:t>прикладные компьютерные программы для выполнения </a:t>
            </a:r>
            <a:r>
              <a:rPr lang="ru-RU" sz="1200" dirty="0" err="1">
                <a:latin typeface="Montserrat" panose="00000500000000000000" pitchFamily="2" charset="-52"/>
              </a:rPr>
              <a:t>точностных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smtClean="0">
                <a:latin typeface="Montserrat" panose="00000500000000000000" pitchFamily="2" charset="-52"/>
              </a:rPr>
              <a:t/>
            </a:r>
            <a:br>
              <a:rPr lang="ru-RU" sz="1200" dirty="0" smtClean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расчетов </a:t>
            </a:r>
            <a:r>
              <a:rPr lang="ru-RU" sz="1200" dirty="0">
                <a:latin typeface="Montserrat" panose="00000500000000000000" pitchFamily="2" charset="-52"/>
              </a:rPr>
              <a:t>операций сборки изделий средней сложности;</a:t>
            </a:r>
          </a:p>
          <a:p>
            <a:pPr lvl="0">
              <a:defRPr/>
            </a:pPr>
            <a:r>
              <a:rPr lang="ru-RU" sz="1200" dirty="0">
                <a:latin typeface="Montserrat" panose="00000500000000000000" pitchFamily="2" charset="-52"/>
              </a:rPr>
              <a:t>Знать: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Montserrat" panose="00000500000000000000" pitchFamily="2" charset="-52"/>
              </a:rPr>
              <a:t>прикладные программы для вычислений и инженерных </a:t>
            </a:r>
            <a:r>
              <a:rPr lang="ru-RU" sz="1200" dirty="0" smtClean="0">
                <a:latin typeface="Montserrat" panose="00000500000000000000" pitchFamily="2" charset="-52"/>
              </a:rPr>
              <a:t>расчетов.</a:t>
            </a:r>
            <a:endParaRPr lang="ru-RU" sz="1200" dirty="0">
              <a:latin typeface="Montserrat" panose="00000500000000000000" pitchFamily="2" charset="-52"/>
            </a:endParaRPr>
          </a:p>
          <a:p>
            <a:endParaRPr lang="ru-RU" sz="1200" b="1" dirty="0" smtClean="0">
              <a:latin typeface="Montserrat" panose="00000500000000000000" pitchFamily="2" charset="-52"/>
            </a:endParaRPr>
          </a:p>
          <a:p>
            <a:pPr algn="just"/>
            <a:r>
              <a:rPr lang="ru-RU" sz="1200" b="1" dirty="0">
                <a:latin typeface="Montserrat" panose="00000500000000000000" pitchFamily="2" charset="-52"/>
                <a:ea typeface="Arial"/>
                <a:cs typeface="Arial"/>
              </a:rPr>
              <a:t>Сфера применения:</a:t>
            </a:r>
          </a:p>
          <a:p>
            <a:pPr algn="just"/>
            <a: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  <a:t>Модуль </a:t>
            </a:r>
            <a:r>
              <a:rPr lang="ru-RU" sz="1200" dirty="0">
                <a:latin typeface="Montserrat" panose="00000500000000000000" pitchFamily="2" charset="-52"/>
                <a:ea typeface="Arial"/>
                <a:cs typeface="Arial"/>
              </a:rPr>
              <a:t>позволяет сформировать компетенции по обеспечению качества механосборочного производства и расширить квалификационный потенциал в области инновационной, научно-технологической и управленческой деятельности для обеспечения </a:t>
            </a:r>
            <a:r>
              <a:rPr lang="ru-RU" sz="1200" dirty="0" smtClean="0">
                <a:latin typeface="Montserrat" panose="00000500000000000000" pitchFamily="2" charset="-52"/>
                <a:ea typeface="Arial"/>
                <a:cs typeface="Arial"/>
              </a:rPr>
              <a:t>кадрами механообрабатывающих предприятий</a:t>
            </a:r>
            <a:endParaRPr lang="ru-RU" sz="1200" dirty="0">
              <a:latin typeface="Montserrat" panose="00000500000000000000" pitchFamily="2" charset="-52"/>
              <a:ea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88646" y="2033916"/>
            <a:ext cx="4528645" cy="4490570"/>
            <a:chOff x="6863255" y="2210868"/>
            <a:chExt cx="4528645" cy="4490570"/>
          </a:xfrm>
        </p:grpSpPr>
        <p:sp>
          <p:nvSpPr>
            <p:cNvPr id="20" name="Shape 67">
              <a:extLst>
                <a:ext uri="{FF2B5EF4-FFF2-40B4-BE49-F238E27FC236}">
                  <a16:creationId xmlns:a16="http://schemas.microsoft.com/office/drawing/2014/main" id="{2FFD2D8D-960B-0994-BC12-F6620EBB6695}"/>
                </a:ext>
              </a:extLst>
            </p:cNvPr>
            <p:cNvSpPr txBox="1"/>
            <p:nvPr/>
          </p:nvSpPr>
          <p:spPr>
            <a:xfrm>
              <a:off x="7576246" y="4325051"/>
              <a:ext cx="3753907" cy="100130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>
                <a:lnSpc>
                  <a:spcPct val="90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1229</a:t>
              </a:r>
              <a:r>
                <a:rPr sz="1200" dirty="0" smtClean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студентов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,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прошедших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обучение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b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</a:b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базовой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ООП</a:t>
              </a:r>
              <a:r>
                <a:rPr lang="ru-RU" sz="1200" dirty="0">
                  <a:latin typeface="Montserrat" panose="00000500000000000000" pitchFamily="2" charset="-52"/>
                  <a:ea typeface="Arial"/>
                  <a:cs typeface="Arial"/>
                </a:rPr>
                <a:t> за последние 5 лет</a:t>
              </a:r>
              <a:endParaRPr sz="1200" dirty="0">
                <a:latin typeface="Montserrat" panose="00000500000000000000" pitchFamily="2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rgbClr val="203889"/>
                  </a:solidFill>
                  <a:latin typeface="Montserrat" panose="00000500000000000000" pitchFamily="2" charset="-52"/>
                  <a:ea typeface="Arial Black"/>
                  <a:cs typeface="Arial Black"/>
                </a:rPr>
                <a:t>9</a:t>
              </a:r>
              <a:r>
                <a:rPr sz="1200" dirty="0">
                  <a:solidFill>
                    <a:srgbClr val="203889"/>
                  </a:solidFill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лет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,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на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протяжении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которых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в ООВО </a:t>
              </a:r>
              <a:r>
                <a:rPr lang="ru-RU" sz="1200" dirty="0" smtClean="0">
                  <a:latin typeface="Montserrat" panose="00000500000000000000" pitchFamily="2" charset="-52"/>
                  <a:ea typeface="Arial"/>
                  <a:cs typeface="Arial"/>
                </a:rPr>
                <a:t/>
              </a:r>
              <a:br>
                <a:rPr lang="ru-RU" sz="1200" dirty="0" smtClean="0">
                  <a:latin typeface="Montserrat" panose="00000500000000000000" pitchFamily="2" charset="-52"/>
                  <a:ea typeface="Arial"/>
                  <a:cs typeface="Arial"/>
                </a:rPr>
              </a:br>
              <a:r>
                <a:rPr sz="1200" dirty="0" err="1" smtClean="0">
                  <a:latin typeface="Montserrat" panose="00000500000000000000" pitchFamily="2" charset="-52"/>
                  <a:ea typeface="Arial"/>
                  <a:cs typeface="Arial"/>
                </a:rPr>
                <a:t>проходила</a:t>
              </a:r>
              <a:r>
                <a:rPr sz="1200" dirty="0" smtClean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подготовка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по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</a:t>
              </a:r>
              <a:r>
                <a:rPr sz="1200" dirty="0" err="1">
                  <a:latin typeface="Montserrat" panose="00000500000000000000" pitchFamily="2" charset="-52"/>
                  <a:ea typeface="Arial"/>
                  <a:cs typeface="Arial"/>
                </a:rPr>
                <a:t>базовой</a:t>
              </a:r>
              <a:r>
                <a:rPr sz="1200" dirty="0">
                  <a:latin typeface="Montserrat" panose="00000500000000000000" pitchFamily="2" charset="-52"/>
                  <a:ea typeface="Arial"/>
                  <a:cs typeface="Arial"/>
                </a:rPr>
                <a:t> ООП</a:t>
              </a:r>
            </a:p>
          </p:txBody>
        </p:sp>
        <p:sp>
          <p:nvSpPr>
            <p:cNvPr id="12" name="Shape 72"/>
            <p:cNvSpPr/>
            <p:nvPr/>
          </p:nvSpPr>
          <p:spPr>
            <a:xfrm>
              <a:off x="6863255" y="2210868"/>
              <a:ext cx="4528645" cy="4490570"/>
            </a:xfrm>
            <a:prstGeom prst="roundRect">
              <a:avLst>
                <a:gd name="adj" fmla="val 1239"/>
              </a:avLst>
            </a:prstGeom>
            <a:noFill/>
            <a:ln w="9525">
              <a:solidFill>
                <a:srgbClr val="6491F0"/>
              </a:solidFill>
              <a:prstDash val="solid"/>
            </a:ln>
          </p:spPr>
          <p:txBody>
            <a:bodyPr lIns="121920" tIns="60960" rIns="121920" bIns="60960" anchor="ctr"/>
            <a:lstStyle/>
            <a:p>
              <a:pPr algn="ctr"/>
              <a:endParaRPr lang="ru-RU" sz="1200">
                <a:solidFill>
                  <a:schemeClr val="lt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34725" y="2744566"/>
              <a:ext cx="43954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Автоматизация технологических процессов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и производств;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Информационные системы и технологии;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Конструкторско-технологическое обеспечение машиностроительных производств;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Машиностроение;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err="1">
                  <a:latin typeface="Montserrat" panose="00000500000000000000" pitchFamily="2" charset="-52"/>
                </a:rPr>
                <a:t>Мехатроника</a:t>
              </a:r>
              <a:r>
                <a:rPr lang="ru-RU" sz="1200" b="1" dirty="0">
                  <a:latin typeface="Montserrat" panose="00000500000000000000" pitchFamily="2" charset="-52"/>
                </a:rPr>
                <a:t> и робототехника;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Montserrat" panose="00000500000000000000" pitchFamily="2" charset="-52"/>
                </a:rPr>
                <a:t>Технологические машины и оборудование</a:t>
              </a:r>
            </a:p>
          </p:txBody>
        </p:sp>
        <p:sp>
          <p:nvSpPr>
            <p:cNvPr id="14" name="Shape 60"/>
            <p:cNvSpPr/>
            <p:nvPr/>
          </p:nvSpPr>
          <p:spPr>
            <a:xfrm>
              <a:off x="6934722" y="2299029"/>
              <a:ext cx="4395431" cy="445536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Модуль используется при модернизации образовательной </a:t>
              </a: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программы (ОП):</a:t>
              </a:r>
              <a:endPara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16" name="Shape 60"/>
            <p:cNvSpPr/>
            <p:nvPr/>
          </p:nvSpPr>
          <p:spPr>
            <a:xfrm>
              <a:off x="6934723" y="5574032"/>
              <a:ext cx="4395430" cy="283888"/>
            </a:xfrm>
            <a:prstGeom prst="roundRect">
              <a:avLst>
                <a:gd name="adj" fmla="val 8690"/>
              </a:avLst>
            </a:prstGeom>
            <a:gradFill>
              <a:gsLst>
                <a:gs pos="0">
                  <a:srgbClr val="203889"/>
                </a:gs>
                <a:gs pos="100000">
                  <a:srgbClr val="3F62B8"/>
                </a:gs>
              </a:gsLst>
            </a:gradFill>
            <a:ln>
              <a:noFill/>
            </a:ln>
          </p:spPr>
          <p:txBody>
            <a:bodyPr lIns="144000" tIns="48000" rIns="0" bIns="120000" anchor="t"/>
            <a:lstStyle/>
            <a:p>
              <a:pPr>
                <a:lnSpc>
                  <a:spcPct val="90000"/>
                </a:lnSpc>
                <a:spcAft>
                  <a:spcPts val="160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Должности, </a:t>
              </a:r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Arial"/>
                  <a:cs typeface="Arial" panose="020B0604020202020204" pitchFamily="34" charset="0"/>
                </a:rPr>
                <a:t>специальности: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934724" y="5870441"/>
              <a:ext cx="43954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Montserrat" panose="00000500000000000000" pitchFamily="2" charset="-52"/>
                </a:rPr>
                <a:t>инженер-конструктор;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Montserrat" panose="00000500000000000000" pitchFamily="2" charset="-52"/>
                </a:rPr>
                <a:t>системный аналитик;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Montserrat" panose="00000500000000000000" pitchFamily="2" charset="-52"/>
                </a:rPr>
                <a:t>инженер-</a:t>
              </a:r>
              <a:r>
                <a:rPr lang="ru-RU" sz="1200" dirty="0" err="1" smtClean="0">
                  <a:latin typeface="Montserrat" panose="00000500000000000000" pitchFamily="2" charset="-52"/>
                </a:rPr>
                <a:t>мехатроник</a:t>
              </a:r>
              <a:r>
                <a:rPr lang="ru-RU" sz="1200" dirty="0" smtClean="0">
                  <a:latin typeface="Montserrat" panose="00000500000000000000" pitchFamily="2" charset="-52"/>
                </a:rPr>
                <a:t>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Montserrat" panose="00000500000000000000" pitchFamily="2" charset="-52"/>
                </a:rPr>
                <a:t>инженер-технолог</a:t>
              </a:r>
              <a:endParaRPr lang="ru-RU" sz="1200" dirty="0">
                <a:latin typeface="Montserrat" panose="00000500000000000000" pitchFamily="2" charset="-52"/>
              </a:endParaRPr>
            </a:p>
          </p:txBody>
        </p:sp>
        <p:pic>
          <p:nvPicPr>
            <p:cNvPr id="22" name="Picture 74">
              <a:extLst>
                <a:ext uri="{FF2B5EF4-FFF2-40B4-BE49-F238E27FC236}">
                  <a16:creationId xmlns:a16="http://schemas.microsoft.com/office/drawing/2014/main" id="{3ED91768-27F6-F9CD-85DD-53DADFDD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7202631" y="4360005"/>
              <a:ext cx="360000" cy="360000"/>
            </a:xfrm>
            <a:prstGeom prst="rect">
              <a:avLst/>
            </a:prstGeom>
          </p:spPr>
        </p:pic>
        <p:pic>
          <p:nvPicPr>
            <p:cNvPr id="23" name="Picture 78">
              <a:extLst>
                <a:ext uri="{FF2B5EF4-FFF2-40B4-BE49-F238E27FC236}">
                  <a16:creationId xmlns:a16="http://schemas.microsoft.com/office/drawing/2014/main" id="{2B5C86E7-90C5-8759-C244-A3949DB14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>
              <a:off x="7216786" y="4860167"/>
              <a:ext cx="331690" cy="360000"/>
            </a:xfrm>
            <a:prstGeom prst="rect">
              <a:avLst/>
            </a:prstGeom>
          </p:spPr>
        </p:pic>
      </p:grpSp>
      <p:pic>
        <p:nvPicPr>
          <p:cNvPr id="2052" name="Picture 4" descr="Picture background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-7" r="3526" b="282"/>
          <a:stretch/>
        </p:blipFill>
        <p:spPr bwMode="auto">
          <a:xfrm>
            <a:off x="644024" y="2022322"/>
            <a:ext cx="360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p:blipFill>
        <p:spPr>
          <a:xfrm>
            <a:off x="4691298" y="2534276"/>
            <a:ext cx="350080" cy="360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613819" y="2907055"/>
            <a:ext cx="156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предполагаемых </a:t>
            </a:r>
            <a:b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обучающихся</a:t>
            </a:r>
            <a:endParaRPr lang="ru-RU" sz="1200" dirty="0">
              <a:solidFill>
                <a:srgbClr val="203889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41378" y="2482744"/>
            <a:ext cx="496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2400" b="1" dirty="0" smtClean="0">
                <a:solidFill>
                  <a:srgbClr val="203889"/>
                </a:solidFill>
                <a:latin typeface="Montserrat" panose="00000500000000000000" pitchFamily="2" charset="-52"/>
              </a:rPr>
              <a:t>15</a:t>
            </a:r>
            <a:endParaRPr lang="ru-RU" sz="2400" b="1" dirty="0">
              <a:solidFill>
                <a:srgbClr val="203889"/>
              </a:solidFill>
              <a:latin typeface="Montserrat" panose="00000500000000000000" pitchFamily="2" charset="-52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059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2947</Words>
  <Application>Microsoft Office PowerPoint</Application>
  <PresentationFormat>Широкоэкранный</PresentationFormat>
  <Paragraphs>402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Inter</vt:lpstr>
      <vt:lpstr>Calibri Light</vt:lpstr>
      <vt:lpstr>Calibri</vt:lpstr>
      <vt:lpstr>Wingdings</vt:lpstr>
      <vt:lpstr>YS Text</vt:lpstr>
      <vt:lpstr>Arial Black</vt:lpstr>
      <vt:lpstr>Arial</vt:lpstr>
      <vt:lpstr>Montserrat</vt:lpstr>
      <vt:lpstr>Montserrat SemiBold</vt:lpstr>
      <vt:lpstr>Тема Office</vt:lpstr>
      <vt:lpstr>Подготовка кадров  для сферы производства средств производства и автоматизации.  Цели и задачи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118</cp:revision>
  <dcterms:created xsi:type="dcterms:W3CDTF">2025-04-30T11:56:04Z</dcterms:created>
  <dcterms:modified xsi:type="dcterms:W3CDTF">2025-05-21T03:20:19Z</dcterms:modified>
</cp:coreProperties>
</file>